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2" r:id="rId3"/>
    <p:sldId id="320" r:id="rId4"/>
    <p:sldId id="340" r:id="rId5"/>
    <p:sldId id="322" r:id="rId6"/>
    <p:sldId id="324" r:id="rId7"/>
    <p:sldId id="325" r:id="rId8"/>
    <p:sldId id="334" r:id="rId9"/>
    <p:sldId id="329" r:id="rId10"/>
    <p:sldId id="350" r:id="rId11"/>
    <p:sldId id="317" r:id="rId12"/>
    <p:sldId id="318" r:id="rId13"/>
    <p:sldId id="336" r:id="rId14"/>
    <p:sldId id="337" r:id="rId15"/>
    <p:sldId id="330" r:id="rId16"/>
    <p:sldId id="351" r:id="rId17"/>
    <p:sldId id="321" r:id="rId18"/>
    <p:sldId id="323" r:id="rId19"/>
    <p:sldId id="344" r:id="rId20"/>
    <p:sldId id="300" r:id="rId21"/>
    <p:sldId id="352" r:id="rId22"/>
    <p:sldId id="331" r:id="rId23"/>
    <p:sldId id="348" r:id="rId24"/>
    <p:sldId id="339" r:id="rId25"/>
    <p:sldId id="349" r:id="rId26"/>
    <p:sldId id="347" r:id="rId27"/>
    <p:sldId id="345" r:id="rId28"/>
    <p:sldId id="346" r:id="rId29"/>
    <p:sldId id="284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713605"/>
    <a:srgbClr val="CFA457"/>
    <a:srgbClr val="E29D64"/>
    <a:srgbClr val="660066"/>
    <a:srgbClr val="5FE25C"/>
    <a:srgbClr val="DA4010"/>
    <a:srgbClr val="EF5525"/>
    <a:srgbClr val="F7E7AB"/>
    <a:srgbClr val="F4DC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85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964E6-2104-43C2-9B8A-5101DE79CF65}" type="datetimeFigureOut">
              <a:rPr lang="cs-CZ" smtClean="0"/>
              <a:t>07.11.2024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5C86-F1A6-4D9D-BAD0-DE1DE964EE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093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964E6-2104-43C2-9B8A-5101DE79CF65}" type="datetimeFigureOut">
              <a:rPr lang="cs-CZ" smtClean="0"/>
              <a:t>07.11.2024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5C86-F1A6-4D9D-BAD0-DE1DE964EE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118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964E6-2104-43C2-9B8A-5101DE79CF65}" type="datetimeFigureOut">
              <a:rPr lang="cs-CZ" smtClean="0"/>
              <a:t>07.11.2024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5C86-F1A6-4D9D-BAD0-DE1DE964EE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73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964E6-2104-43C2-9B8A-5101DE79CF65}" type="datetimeFigureOut">
              <a:rPr lang="cs-CZ" smtClean="0"/>
              <a:t>07.11.2024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5C86-F1A6-4D9D-BAD0-DE1DE964EE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412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964E6-2104-43C2-9B8A-5101DE79CF65}" type="datetimeFigureOut">
              <a:rPr lang="cs-CZ" smtClean="0"/>
              <a:t>07.11.2024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5C86-F1A6-4D9D-BAD0-DE1DE964EE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211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964E6-2104-43C2-9B8A-5101DE79CF65}" type="datetimeFigureOut">
              <a:rPr lang="cs-CZ" smtClean="0"/>
              <a:t>07.11.2024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5C86-F1A6-4D9D-BAD0-DE1DE964EE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976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964E6-2104-43C2-9B8A-5101DE79CF65}" type="datetimeFigureOut">
              <a:rPr lang="cs-CZ" smtClean="0"/>
              <a:t>07.11.2024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5C86-F1A6-4D9D-BAD0-DE1DE964EE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077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964E6-2104-43C2-9B8A-5101DE79CF65}" type="datetimeFigureOut">
              <a:rPr lang="cs-CZ" smtClean="0"/>
              <a:t>07.11.2024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5C86-F1A6-4D9D-BAD0-DE1DE964EE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857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964E6-2104-43C2-9B8A-5101DE79CF65}" type="datetimeFigureOut">
              <a:rPr lang="cs-CZ" smtClean="0"/>
              <a:t>07.11.2024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5C86-F1A6-4D9D-BAD0-DE1DE964EE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334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964E6-2104-43C2-9B8A-5101DE79CF65}" type="datetimeFigureOut">
              <a:rPr lang="cs-CZ" smtClean="0"/>
              <a:t>07.11.2024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5C86-F1A6-4D9D-BAD0-DE1DE964EE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652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964E6-2104-43C2-9B8A-5101DE79CF65}" type="datetimeFigureOut">
              <a:rPr lang="cs-CZ" smtClean="0"/>
              <a:t>07.11.2024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5C86-F1A6-4D9D-BAD0-DE1DE964EE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739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29D64"/>
            </a:gs>
            <a:gs pos="100000">
              <a:srgbClr val="CFA457"/>
            </a:gs>
            <a:gs pos="97849">
              <a:srgbClr val="CFA457"/>
            </a:gs>
            <a:gs pos="0">
              <a:schemeClr val="bg1">
                <a:lumMod val="85000"/>
              </a:schemeClr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964E6-2104-43C2-9B8A-5101DE79CF65}" type="datetimeFigureOut">
              <a:rPr lang="cs-CZ" smtClean="0"/>
              <a:t>07.11.2024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25C86-F1A6-4D9D-BAD0-DE1DE964EE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7181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07056" y="332657"/>
            <a:ext cx="7554247" cy="21698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500" kern="2500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Nabídka fleckvieh býků</a:t>
            </a:r>
          </a:p>
          <a:p>
            <a:pPr algn="ctr"/>
            <a:r>
              <a:rPr lang="cs-CZ" sz="4500" kern="2500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do připařovacích plánů</a:t>
            </a:r>
          </a:p>
          <a:p>
            <a:pPr algn="ctr"/>
            <a:r>
              <a:rPr lang="cs-CZ" sz="4500" kern="2500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na rok 2025.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706" y="3077604"/>
            <a:ext cx="3142427" cy="137071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613785"/>
            <a:ext cx="2685413" cy="213292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883" y="3819137"/>
            <a:ext cx="3924139" cy="304129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40246"/>
            <a:ext cx="3923928" cy="351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34855" y="332657"/>
            <a:ext cx="749865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000" kern="2500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Nabídka</a:t>
            </a:r>
          </a:p>
          <a:p>
            <a:pPr algn="ctr"/>
            <a:r>
              <a:rPr lang="cs-CZ" sz="4000" kern="2500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geneticky bezrohých býků</a:t>
            </a:r>
          </a:p>
          <a:p>
            <a:pPr algn="ctr"/>
            <a:r>
              <a:rPr lang="cs-CZ" sz="4000" kern="2500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do připařovacích plánů</a:t>
            </a:r>
          </a:p>
          <a:p>
            <a:pPr algn="ctr"/>
            <a:r>
              <a:rPr lang="cs-CZ" sz="4000" kern="2500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na rok 2025.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706" y="3077604"/>
            <a:ext cx="3142427" cy="137071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613785"/>
            <a:ext cx="2685413" cy="213292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883" y="3819137"/>
            <a:ext cx="3924139" cy="304129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40246"/>
            <a:ext cx="3923928" cy="351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5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827584" y="3429000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37" name="Obrázek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373" y="5805264"/>
            <a:ext cx="1772107" cy="772985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281548" y="3525013"/>
            <a:ext cx="85942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Arial Black" panose="020B0A04020102020204" pitchFamily="34" charset="0"/>
              </a:rPr>
              <a:t>IRREGUT P*S x MONUMENTAL x PASSION</a:t>
            </a:r>
          </a:p>
          <a:p>
            <a:endParaRPr lang="cs-CZ" sz="1400" dirty="0">
              <a:solidFill>
                <a:srgbClr val="CC33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996946" y="3977287"/>
            <a:ext cx="3878852" cy="163121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C00000"/>
                </a:solidFill>
              </a:rPr>
              <a:t>Heterozygotně bezrohý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Dobrá vlastní plodnost = 115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Výrazné složky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OUTCROSS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A2A2, AB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635896" y="6129693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Nabídkový list.</a:t>
            </a: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996946" y="463018"/>
            <a:ext cx="3888432" cy="1473265"/>
          </a:xfrm>
          <a:solidFill>
            <a:srgbClr val="F9E86B"/>
          </a:solidFill>
          <a:ln w="38100" cmpd="sng">
            <a:solidFill>
              <a:schemeClr val="accent6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cs-CZ" sz="3400" b="1" i="1" dirty="0">
                <a:solidFill>
                  <a:srgbClr val="713605"/>
                </a:solidFill>
                <a:latin typeface="Arial Black" panose="020B0A04020102020204" pitchFamily="34" charset="0"/>
              </a:rPr>
              <a:t>RAD-613</a:t>
            </a:r>
            <a:br>
              <a:rPr lang="cs-CZ" sz="3400" b="1" i="1" dirty="0">
                <a:solidFill>
                  <a:srgbClr val="713605"/>
                </a:solidFill>
                <a:latin typeface="Arial Black" panose="020B0A04020102020204" pitchFamily="34" charset="0"/>
              </a:rPr>
            </a:br>
            <a:r>
              <a:rPr lang="cs-CZ" sz="3400" b="1" i="1" dirty="0">
                <a:solidFill>
                  <a:srgbClr val="713605"/>
                </a:solidFill>
                <a:latin typeface="Arial Black" panose="020B0A04020102020204" pitchFamily="34" charset="0"/>
              </a:rPr>
              <a:t>ICE Pp*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040">
            <a:off x="467544" y="5805264"/>
            <a:ext cx="64611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04" y="443567"/>
            <a:ext cx="4478149" cy="2985433"/>
          </a:xfr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3DD1A4D4-D27C-49B5-8C3B-A0FC3C4940AA}"/>
              </a:ext>
            </a:extLst>
          </p:cNvPr>
          <p:cNvSpPr txBox="1"/>
          <p:nvPr/>
        </p:nvSpPr>
        <p:spPr>
          <a:xfrm>
            <a:off x="4996946" y="2161405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* 14.10.2021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F161EB3C-F986-496F-B853-895979886C0D}"/>
              </a:ext>
            </a:extLst>
          </p:cNvPr>
          <p:cNvSpPr txBox="1"/>
          <p:nvPr/>
        </p:nvSpPr>
        <p:spPr>
          <a:xfrm>
            <a:off x="4996946" y="2716035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ZAS Mžany a.s.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DC401A1-0DAE-454A-ACBA-A235E4A1E001}"/>
              </a:ext>
            </a:extLst>
          </p:cNvPr>
          <p:cNvSpPr txBox="1"/>
          <p:nvPr/>
        </p:nvSpPr>
        <p:spPr>
          <a:xfrm>
            <a:off x="257231" y="4008065"/>
            <a:ext cx="4486305" cy="16004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0070C0"/>
                </a:solidFill>
                <a:latin typeface="Arial Black" panose="020B0A04020102020204" pitchFamily="34" charset="0"/>
              </a:rPr>
              <a:t>GZW	126	</a:t>
            </a:r>
            <a:r>
              <a:rPr lang="cs-CZ" sz="3200" dirty="0">
                <a:latin typeface="Arial Black" panose="020B0A04020102020204" pitchFamily="34" charset="0"/>
              </a:rPr>
              <a:t>    </a:t>
            </a:r>
            <a:r>
              <a:rPr lang="cs-CZ" sz="1200" dirty="0">
                <a:latin typeface="Arial Black" panose="020B0A04020102020204" pitchFamily="34" charset="0"/>
              </a:rPr>
              <a:t>PH 08/2024</a:t>
            </a:r>
            <a:endParaRPr lang="cs-CZ" sz="12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r>
              <a:rPr lang="cs-CZ" sz="2200" dirty="0">
                <a:latin typeface="Arial Black" panose="020B0A04020102020204" pitchFamily="34" charset="0"/>
              </a:rPr>
              <a:t>MW	128	</a:t>
            </a:r>
            <a:r>
              <a:rPr lang="cs-CZ" sz="1200" dirty="0">
                <a:latin typeface="Arial Black" panose="020B0A04020102020204" pitchFamily="34" charset="0"/>
              </a:rPr>
              <a:t>+692  +0,20  +47  +0,12  +35</a:t>
            </a:r>
          </a:p>
          <a:p>
            <a:r>
              <a:rPr lang="cs-CZ" sz="2200" dirty="0">
                <a:latin typeface="Arial Black" panose="020B0A04020102020204" pitchFamily="34" charset="0"/>
              </a:rPr>
              <a:t>FW	101</a:t>
            </a:r>
          </a:p>
          <a:p>
            <a:r>
              <a:rPr lang="cs-CZ" sz="2200" dirty="0">
                <a:latin typeface="Arial Black" panose="020B0A04020102020204" pitchFamily="34" charset="0"/>
              </a:rPr>
              <a:t>FIT	102</a:t>
            </a:r>
          </a:p>
        </p:txBody>
      </p:sp>
    </p:spTree>
    <p:extLst>
      <p:ext uri="{BB962C8B-B14F-4D97-AF65-F5344CB8AC3E}">
        <p14:creationId xmlns:p14="http://schemas.microsoft.com/office/powerpoint/2010/main" val="58712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827584" y="3429000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37" name="Obrázek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373" y="5805264"/>
            <a:ext cx="1772107" cy="772985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281548" y="3525013"/>
            <a:ext cx="85942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Arial Black" panose="020B0A04020102020204" pitchFamily="34" charset="0"/>
              </a:rPr>
              <a:t>MAJESTIX P*S x HERZSCHLAG x HURIKAN</a:t>
            </a:r>
          </a:p>
          <a:p>
            <a:endParaRPr lang="cs-CZ" sz="1400" dirty="0">
              <a:solidFill>
                <a:srgbClr val="CC33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996946" y="3977287"/>
            <a:ext cx="3878852" cy="163121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C00000"/>
                </a:solidFill>
              </a:rPr>
              <a:t>Heterozygotně bezrohý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Komplexní býk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Výrazná produkce mléka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OUTCROSS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A2A2, AA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635896" y="6129693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Katalog str.:  </a:t>
            </a:r>
            <a:r>
              <a:rPr lang="cs-CZ" sz="2400" b="1" dirty="0"/>
              <a:t>7</a:t>
            </a: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996946" y="463018"/>
            <a:ext cx="3888432" cy="1473265"/>
          </a:xfrm>
          <a:solidFill>
            <a:srgbClr val="F9E86B"/>
          </a:solidFill>
          <a:ln w="38100" cmpd="sng">
            <a:solidFill>
              <a:schemeClr val="accent6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cs-CZ" sz="3400" b="1" i="1" dirty="0">
                <a:solidFill>
                  <a:srgbClr val="713605"/>
                </a:solidFill>
                <a:latin typeface="Arial Black" panose="020B0A04020102020204" pitchFamily="34" charset="0"/>
              </a:rPr>
              <a:t>MOR-353</a:t>
            </a:r>
            <a:br>
              <a:rPr lang="cs-CZ" sz="3400" b="1" i="1" dirty="0">
                <a:solidFill>
                  <a:srgbClr val="713605"/>
                </a:solidFill>
                <a:latin typeface="Arial Black" panose="020B0A04020102020204" pitchFamily="34" charset="0"/>
              </a:rPr>
            </a:br>
            <a:r>
              <a:rPr lang="cs-CZ" sz="3000" b="1" i="1" dirty="0">
                <a:solidFill>
                  <a:srgbClr val="713605"/>
                </a:solidFill>
                <a:latin typeface="Arial Black" panose="020B0A04020102020204" pitchFamily="34" charset="0"/>
              </a:rPr>
              <a:t>MAJSTER ET Pp*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040">
            <a:off x="467544" y="5805264"/>
            <a:ext cx="64611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04" y="447299"/>
            <a:ext cx="4478149" cy="2977969"/>
          </a:xfr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3DD1A4D4-D27C-49B5-8C3B-A0FC3C4940AA}"/>
              </a:ext>
            </a:extLst>
          </p:cNvPr>
          <p:cNvSpPr txBox="1"/>
          <p:nvPr/>
        </p:nvSpPr>
        <p:spPr>
          <a:xfrm>
            <a:off x="4996946" y="2161405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* 11.12.2021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F161EB3C-F986-496F-B853-895979886C0D}"/>
              </a:ext>
            </a:extLst>
          </p:cNvPr>
          <p:cNvSpPr txBox="1"/>
          <p:nvPr/>
        </p:nvSpPr>
        <p:spPr>
          <a:xfrm>
            <a:off x="4996946" y="2716035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AGRONEA a.s. Polička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DC401A1-0DAE-454A-ACBA-A235E4A1E001}"/>
              </a:ext>
            </a:extLst>
          </p:cNvPr>
          <p:cNvSpPr txBox="1"/>
          <p:nvPr/>
        </p:nvSpPr>
        <p:spPr>
          <a:xfrm>
            <a:off x="257231" y="4008065"/>
            <a:ext cx="4486305" cy="16004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0070C0"/>
                </a:solidFill>
                <a:latin typeface="Arial Black" panose="020B0A04020102020204" pitchFamily="34" charset="0"/>
              </a:rPr>
              <a:t>GZW	134	</a:t>
            </a:r>
            <a:r>
              <a:rPr lang="cs-CZ" sz="3200" dirty="0">
                <a:latin typeface="Arial Black" panose="020B0A04020102020204" pitchFamily="34" charset="0"/>
              </a:rPr>
              <a:t>    </a:t>
            </a:r>
            <a:r>
              <a:rPr lang="cs-CZ" sz="1200" dirty="0">
                <a:latin typeface="Arial Black" panose="020B0A04020102020204" pitchFamily="34" charset="0"/>
              </a:rPr>
              <a:t>PH 08/2024</a:t>
            </a:r>
            <a:endParaRPr lang="cs-CZ" sz="12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r>
              <a:rPr lang="cs-CZ" sz="2200" dirty="0">
                <a:latin typeface="Arial Black" panose="020B0A04020102020204" pitchFamily="34" charset="0"/>
              </a:rPr>
              <a:t>MW	125	</a:t>
            </a:r>
            <a:r>
              <a:rPr lang="cs-CZ" sz="1200" dirty="0">
                <a:latin typeface="Arial Black" panose="020B0A04020102020204" pitchFamily="34" charset="0"/>
              </a:rPr>
              <a:t>+1121  0,00  +47  -0,14  +27</a:t>
            </a:r>
            <a:endParaRPr lang="cs-CZ" sz="2200" dirty="0">
              <a:latin typeface="Arial Black" panose="020B0A04020102020204" pitchFamily="34" charset="0"/>
            </a:endParaRPr>
          </a:p>
          <a:p>
            <a:r>
              <a:rPr lang="cs-CZ" sz="2200" dirty="0">
                <a:latin typeface="Arial Black" panose="020B0A04020102020204" pitchFamily="34" charset="0"/>
              </a:rPr>
              <a:t>FW	112</a:t>
            </a:r>
          </a:p>
          <a:p>
            <a:r>
              <a:rPr lang="cs-CZ" sz="2200" dirty="0">
                <a:latin typeface="Arial Black" panose="020B0A04020102020204" pitchFamily="34" charset="0"/>
              </a:rPr>
              <a:t>FIT	114</a:t>
            </a:r>
          </a:p>
        </p:txBody>
      </p:sp>
    </p:spTree>
    <p:extLst>
      <p:ext uri="{BB962C8B-B14F-4D97-AF65-F5344CB8AC3E}">
        <p14:creationId xmlns:p14="http://schemas.microsoft.com/office/powerpoint/2010/main" val="377758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827584" y="3429000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37" name="Obrázek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373" y="5805264"/>
            <a:ext cx="1772107" cy="772985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281548" y="3525013"/>
            <a:ext cx="85942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Arial Black" panose="020B0A04020102020204" pitchFamily="34" charset="0"/>
              </a:rPr>
              <a:t>WANNABE PP x WOBLER x HOMER</a:t>
            </a:r>
          </a:p>
          <a:p>
            <a:endParaRPr lang="cs-CZ" sz="1400" dirty="0">
              <a:solidFill>
                <a:srgbClr val="CC33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996946" y="3977287"/>
            <a:ext cx="3878852" cy="163121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C00000"/>
                </a:solidFill>
              </a:rPr>
              <a:t>Heterozygotně bezrohý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Zdravá vemena, plodnost dcer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Vysoké FW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A1A2, AA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635896" y="6129693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Katalog str.:  </a:t>
            </a:r>
            <a:r>
              <a:rPr lang="cs-CZ" sz="2400" b="1" dirty="0"/>
              <a:t>13</a:t>
            </a: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996946" y="463018"/>
            <a:ext cx="3888432" cy="1473265"/>
          </a:xfrm>
          <a:solidFill>
            <a:srgbClr val="F9E86B"/>
          </a:solidFill>
          <a:ln w="38100" cmpd="sng">
            <a:solidFill>
              <a:schemeClr val="accent6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cs-CZ" sz="3400" b="1" i="1" dirty="0">
                <a:solidFill>
                  <a:srgbClr val="713605"/>
                </a:solidFill>
                <a:latin typeface="Arial Black" panose="020B0A04020102020204" pitchFamily="34" charset="0"/>
              </a:rPr>
              <a:t>HG-574</a:t>
            </a:r>
            <a:br>
              <a:rPr lang="cs-CZ" sz="3400" b="1" i="1" dirty="0">
                <a:solidFill>
                  <a:srgbClr val="713605"/>
                </a:solidFill>
                <a:latin typeface="Arial Black" panose="020B0A04020102020204" pitchFamily="34" charset="0"/>
              </a:rPr>
            </a:br>
            <a:r>
              <a:rPr lang="cs-CZ" sz="2800" b="1" i="1" dirty="0">
                <a:solidFill>
                  <a:srgbClr val="713605"/>
                </a:solidFill>
                <a:latin typeface="Arial Black" panose="020B0A04020102020204" pitchFamily="34" charset="0"/>
              </a:rPr>
              <a:t>WOHNOUT  ET Pp*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040">
            <a:off x="467544" y="5805264"/>
            <a:ext cx="64611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04" y="447299"/>
            <a:ext cx="4478148" cy="2977968"/>
          </a:xfr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3DD1A4D4-D27C-49B5-8C3B-A0FC3C4940AA}"/>
              </a:ext>
            </a:extLst>
          </p:cNvPr>
          <p:cNvSpPr txBox="1"/>
          <p:nvPr/>
        </p:nvSpPr>
        <p:spPr>
          <a:xfrm>
            <a:off x="4996946" y="2161405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* 16.3.2023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F161EB3C-F986-496F-B853-895979886C0D}"/>
              </a:ext>
            </a:extLst>
          </p:cNvPr>
          <p:cNvSpPr txBox="1"/>
          <p:nvPr/>
        </p:nvSpPr>
        <p:spPr>
          <a:xfrm>
            <a:off x="4996946" y="2716035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KLAS Nekoř a.s.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DC401A1-0DAE-454A-ACBA-A235E4A1E001}"/>
              </a:ext>
            </a:extLst>
          </p:cNvPr>
          <p:cNvSpPr txBox="1"/>
          <p:nvPr/>
        </p:nvSpPr>
        <p:spPr>
          <a:xfrm>
            <a:off x="257231" y="4008065"/>
            <a:ext cx="4486305" cy="16004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0070C0"/>
                </a:solidFill>
                <a:latin typeface="Arial Black" panose="020B0A04020102020204" pitchFamily="34" charset="0"/>
              </a:rPr>
              <a:t>GZW	134	</a:t>
            </a:r>
            <a:r>
              <a:rPr lang="cs-CZ" sz="3200" dirty="0">
                <a:latin typeface="Arial Black" panose="020B0A04020102020204" pitchFamily="34" charset="0"/>
              </a:rPr>
              <a:t>    </a:t>
            </a:r>
            <a:r>
              <a:rPr lang="cs-CZ" sz="1200" dirty="0">
                <a:latin typeface="Arial Black" panose="020B0A04020102020204" pitchFamily="34" charset="0"/>
              </a:rPr>
              <a:t>PH 08/2024</a:t>
            </a:r>
            <a:endParaRPr lang="cs-CZ" sz="12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r>
              <a:rPr lang="cs-CZ" sz="2200" dirty="0">
                <a:latin typeface="Arial Black" panose="020B0A04020102020204" pitchFamily="34" charset="0"/>
              </a:rPr>
              <a:t>MW	110</a:t>
            </a:r>
            <a:r>
              <a:rPr lang="cs-CZ" sz="1200" b="1" dirty="0">
                <a:latin typeface="Arial Black" panose="020B0A04020102020204" pitchFamily="34" charset="0"/>
              </a:rPr>
              <a:t>	+515  -0,07  +15  -0,06  +13</a:t>
            </a:r>
            <a:endParaRPr lang="cs-CZ" sz="2200" dirty="0">
              <a:latin typeface="Arial Black" panose="020B0A04020102020204" pitchFamily="34" charset="0"/>
            </a:endParaRPr>
          </a:p>
          <a:p>
            <a:r>
              <a:rPr lang="cs-CZ" sz="2200" dirty="0">
                <a:latin typeface="Arial Black" panose="020B0A04020102020204" pitchFamily="34" charset="0"/>
              </a:rPr>
              <a:t>FW	118</a:t>
            </a:r>
          </a:p>
          <a:p>
            <a:r>
              <a:rPr lang="cs-CZ" sz="2200" dirty="0">
                <a:latin typeface="Arial Black" panose="020B0A04020102020204" pitchFamily="34" charset="0"/>
              </a:rPr>
              <a:t>FIT	129</a:t>
            </a:r>
          </a:p>
        </p:txBody>
      </p:sp>
    </p:spTree>
    <p:extLst>
      <p:ext uri="{BB962C8B-B14F-4D97-AF65-F5344CB8AC3E}">
        <p14:creationId xmlns:p14="http://schemas.microsoft.com/office/powerpoint/2010/main" val="136488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827584" y="3429000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37" name="Obrázek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373" y="5805264"/>
            <a:ext cx="1772107" cy="772985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281548" y="3525013"/>
            <a:ext cx="85942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Arial Black" panose="020B0A04020102020204" pitchFamily="34" charset="0"/>
              </a:rPr>
              <a:t>WANNABE PP x WOBLER x HOMER</a:t>
            </a:r>
          </a:p>
          <a:p>
            <a:endParaRPr lang="cs-CZ" sz="1400" dirty="0">
              <a:solidFill>
                <a:srgbClr val="CC33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996946" y="3977287"/>
            <a:ext cx="3878852" cy="163121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C00000"/>
                </a:solidFill>
              </a:rPr>
              <a:t>Heterozygotně bezrohý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Vyvážená produkce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Lehké porody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A1A2, AA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635896" y="6129693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Katalog str.:  </a:t>
            </a:r>
            <a:r>
              <a:rPr lang="cs-CZ" sz="2400" b="1" dirty="0"/>
              <a:t>14</a:t>
            </a: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996946" y="463018"/>
            <a:ext cx="3888432" cy="1473265"/>
          </a:xfrm>
          <a:solidFill>
            <a:srgbClr val="F9E86B"/>
          </a:solidFill>
          <a:ln w="38100" cmpd="sng">
            <a:solidFill>
              <a:schemeClr val="accent6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cs-CZ" sz="3400" b="1" i="1" dirty="0">
                <a:solidFill>
                  <a:srgbClr val="713605"/>
                </a:solidFill>
                <a:latin typeface="Arial Black" panose="020B0A04020102020204" pitchFamily="34" charset="0"/>
              </a:rPr>
              <a:t>HG-573</a:t>
            </a:r>
            <a:br>
              <a:rPr lang="cs-CZ" sz="3400" b="1" i="1" dirty="0">
                <a:solidFill>
                  <a:srgbClr val="713605"/>
                </a:solidFill>
                <a:latin typeface="Arial Black" panose="020B0A04020102020204" pitchFamily="34" charset="0"/>
              </a:rPr>
            </a:br>
            <a:r>
              <a:rPr lang="cs-CZ" sz="2700" b="1" i="1" dirty="0">
                <a:solidFill>
                  <a:srgbClr val="713605"/>
                </a:solidFill>
                <a:latin typeface="Arial Black" panose="020B0A04020102020204" pitchFamily="34" charset="0"/>
              </a:rPr>
              <a:t>WRESTLING ET Pp*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040">
            <a:off x="467544" y="5805264"/>
            <a:ext cx="64611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04" y="447299"/>
            <a:ext cx="4478147" cy="2977968"/>
          </a:xfr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3DD1A4D4-D27C-49B5-8C3B-A0FC3C4940AA}"/>
              </a:ext>
            </a:extLst>
          </p:cNvPr>
          <p:cNvSpPr txBox="1"/>
          <p:nvPr/>
        </p:nvSpPr>
        <p:spPr>
          <a:xfrm>
            <a:off x="4996946" y="2161405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* 10.3.2023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F161EB3C-F986-496F-B853-895979886C0D}"/>
              </a:ext>
            </a:extLst>
          </p:cNvPr>
          <p:cNvSpPr txBox="1"/>
          <p:nvPr/>
        </p:nvSpPr>
        <p:spPr>
          <a:xfrm>
            <a:off x="4996946" y="2716035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KLAS Nekoř a.s.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DC401A1-0DAE-454A-ACBA-A235E4A1E001}"/>
              </a:ext>
            </a:extLst>
          </p:cNvPr>
          <p:cNvSpPr txBox="1"/>
          <p:nvPr/>
        </p:nvSpPr>
        <p:spPr>
          <a:xfrm>
            <a:off x="257231" y="4008065"/>
            <a:ext cx="4486305" cy="16004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0070C0"/>
                </a:solidFill>
                <a:latin typeface="Arial Black" panose="020B0A04020102020204" pitchFamily="34" charset="0"/>
              </a:rPr>
              <a:t>GZW	135	</a:t>
            </a:r>
            <a:r>
              <a:rPr lang="cs-CZ" sz="3200" dirty="0">
                <a:latin typeface="Arial Black" panose="020B0A04020102020204" pitchFamily="34" charset="0"/>
              </a:rPr>
              <a:t>    </a:t>
            </a:r>
            <a:r>
              <a:rPr lang="cs-CZ" sz="1200" dirty="0">
                <a:latin typeface="Arial Black" panose="020B0A04020102020204" pitchFamily="34" charset="0"/>
              </a:rPr>
              <a:t>PH 08/2024</a:t>
            </a:r>
            <a:endParaRPr lang="cs-CZ" sz="12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r>
              <a:rPr lang="cs-CZ" sz="2200" dirty="0">
                <a:latin typeface="Arial Black" panose="020B0A04020102020204" pitchFamily="34" charset="0"/>
              </a:rPr>
              <a:t>MW	116</a:t>
            </a:r>
            <a:r>
              <a:rPr lang="cs-CZ" sz="1200" b="1" dirty="0">
                <a:latin typeface="Arial Black" panose="020B0A04020102020204" pitchFamily="34" charset="0"/>
              </a:rPr>
              <a:t>	+823  -0,12  +24  -0,09  +21</a:t>
            </a:r>
            <a:endParaRPr lang="cs-CZ" sz="2200" dirty="0">
              <a:latin typeface="Arial Black" panose="020B0A04020102020204" pitchFamily="34" charset="0"/>
            </a:endParaRPr>
          </a:p>
          <a:p>
            <a:r>
              <a:rPr lang="cs-CZ" sz="2200" dirty="0">
                <a:latin typeface="Arial Black" panose="020B0A04020102020204" pitchFamily="34" charset="0"/>
              </a:rPr>
              <a:t>FW	114</a:t>
            </a:r>
          </a:p>
          <a:p>
            <a:r>
              <a:rPr lang="cs-CZ" sz="2200" dirty="0">
                <a:latin typeface="Arial Black" panose="020B0A04020102020204" pitchFamily="34" charset="0"/>
              </a:rPr>
              <a:t>FIT	125</a:t>
            </a:r>
          </a:p>
        </p:txBody>
      </p:sp>
    </p:spTree>
    <p:extLst>
      <p:ext uri="{BB962C8B-B14F-4D97-AF65-F5344CB8AC3E}">
        <p14:creationId xmlns:p14="http://schemas.microsoft.com/office/powerpoint/2010/main" val="55636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827584" y="3429000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37" name="Obrázek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373" y="5805264"/>
            <a:ext cx="1772107" cy="772985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281548" y="3525013"/>
            <a:ext cx="85942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Arial Black" panose="020B0A04020102020204" pitchFamily="34" charset="0"/>
              </a:rPr>
              <a:t>WIRBELWIND PS x ETOSCHA x ZAUBER</a:t>
            </a:r>
          </a:p>
          <a:p>
            <a:endParaRPr lang="cs-CZ" sz="1400" dirty="0">
              <a:solidFill>
                <a:srgbClr val="CC33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996946" y="3977287"/>
            <a:ext cx="3878852" cy="163121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C00000"/>
                </a:solidFill>
              </a:rPr>
              <a:t>Heterozygotně bezrohý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Vynikající fitness znaky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Vysoko upnutá vemena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A2A2, AA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563888" y="6176707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Nabídkový list.</a:t>
            </a: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996946" y="463018"/>
            <a:ext cx="3888432" cy="1473265"/>
          </a:xfrm>
          <a:solidFill>
            <a:srgbClr val="F9E86B"/>
          </a:solidFill>
          <a:ln w="38100" cmpd="sng">
            <a:solidFill>
              <a:schemeClr val="accent6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cs-CZ" sz="3400" b="1" i="1" dirty="0">
                <a:solidFill>
                  <a:srgbClr val="713605"/>
                </a:solidFill>
                <a:latin typeface="Arial Black" panose="020B0A04020102020204" pitchFamily="34" charset="0"/>
              </a:rPr>
              <a:t>HG-582</a:t>
            </a:r>
            <a:br>
              <a:rPr lang="cs-CZ" sz="3400" b="1" i="1" dirty="0">
                <a:solidFill>
                  <a:srgbClr val="713605"/>
                </a:solidFill>
                <a:latin typeface="Arial Black" panose="020B0A04020102020204" pitchFamily="34" charset="0"/>
              </a:rPr>
            </a:br>
            <a:r>
              <a:rPr lang="cs-CZ" sz="3400" b="1" i="1" dirty="0">
                <a:solidFill>
                  <a:srgbClr val="713605"/>
                </a:solidFill>
                <a:latin typeface="Arial Black" panose="020B0A04020102020204" pitchFamily="34" charset="0"/>
              </a:rPr>
              <a:t>WESTERN Pp*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040">
            <a:off x="467544" y="5805264"/>
            <a:ext cx="64611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02" y="447299"/>
            <a:ext cx="4466953" cy="2977969"/>
          </a:xfr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3DD1A4D4-D27C-49B5-8C3B-A0FC3C4940AA}"/>
              </a:ext>
            </a:extLst>
          </p:cNvPr>
          <p:cNvSpPr txBox="1"/>
          <p:nvPr/>
        </p:nvSpPr>
        <p:spPr>
          <a:xfrm>
            <a:off x="4996946" y="2161405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* 20.7.2023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F161EB3C-F986-496F-B853-895979886C0D}"/>
              </a:ext>
            </a:extLst>
          </p:cNvPr>
          <p:cNvSpPr txBox="1"/>
          <p:nvPr/>
        </p:nvSpPr>
        <p:spPr>
          <a:xfrm>
            <a:off x="4996946" y="2716035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UNIAGRO s.r.o., Zaloňov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DC401A1-0DAE-454A-ACBA-A235E4A1E001}"/>
              </a:ext>
            </a:extLst>
          </p:cNvPr>
          <p:cNvSpPr txBox="1"/>
          <p:nvPr/>
        </p:nvSpPr>
        <p:spPr>
          <a:xfrm>
            <a:off x="257231" y="4008065"/>
            <a:ext cx="4486305" cy="16004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0070C0"/>
                </a:solidFill>
                <a:latin typeface="Arial Black" panose="020B0A04020102020204" pitchFamily="34" charset="0"/>
              </a:rPr>
              <a:t>GZW	140	</a:t>
            </a:r>
            <a:r>
              <a:rPr lang="cs-CZ" sz="3200" dirty="0">
                <a:latin typeface="Arial Black" panose="020B0A04020102020204" pitchFamily="34" charset="0"/>
              </a:rPr>
              <a:t>    </a:t>
            </a:r>
            <a:r>
              <a:rPr lang="cs-CZ" sz="1200" dirty="0">
                <a:latin typeface="Arial Black" panose="020B0A04020102020204" pitchFamily="34" charset="0"/>
              </a:rPr>
              <a:t>PH 08/2024</a:t>
            </a:r>
            <a:endParaRPr lang="cs-CZ" sz="12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r>
              <a:rPr lang="cs-CZ" sz="2200" dirty="0">
                <a:latin typeface="Arial Black" panose="020B0A04020102020204" pitchFamily="34" charset="0"/>
              </a:rPr>
              <a:t>MW	116</a:t>
            </a:r>
            <a:r>
              <a:rPr lang="cs-CZ" sz="1200" b="1" dirty="0">
                <a:latin typeface="Arial Black" panose="020B0A04020102020204" pitchFamily="34" charset="0"/>
              </a:rPr>
              <a:t>	+840  -0,14  +23  -0,09  +22</a:t>
            </a:r>
            <a:endParaRPr lang="cs-CZ" sz="2200" dirty="0">
              <a:latin typeface="Arial Black" panose="020B0A04020102020204" pitchFamily="34" charset="0"/>
            </a:endParaRPr>
          </a:p>
          <a:p>
            <a:r>
              <a:rPr lang="cs-CZ" sz="2200" dirty="0">
                <a:latin typeface="Arial Black" panose="020B0A04020102020204" pitchFamily="34" charset="0"/>
              </a:rPr>
              <a:t>FW	110</a:t>
            </a:r>
          </a:p>
          <a:p>
            <a:r>
              <a:rPr lang="cs-CZ" sz="2200" dirty="0">
                <a:latin typeface="Arial Black" panose="020B0A04020102020204" pitchFamily="34" charset="0"/>
              </a:rPr>
              <a:t>FIT	136</a:t>
            </a:r>
          </a:p>
        </p:txBody>
      </p:sp>
    </p:spTree>
    <p:extLst>
      <p:ext uri="{BB962C8B-B14F-4D97-AF65-F5344CB8AC3E}">
        <p14:creationId xmlns:p14="http://schemas.microsoft.com/office/powerpoint/2010/main" val="183161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202191" y="332657"/>
            <a:ext cx="6563976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000" kern="2500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Nabídka </a:t>
            </a:r>
          </a:p>
          <a:p>
            <a:pPr algn="ctr"/>
            <a:r>
              <a:rPr lang="cs-CZ" sz="4000" kern="2500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dalších fleckvieh býků</a:t>
            </a:r>
          </a:p>
          <a:p>
            <a:pPr algn="ctr"/>
            <a:r>
              <a:rPr lang="cs-CZ" sz="4000" kern="2500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do připařovacích plánů</a:t>
            </a:r>
          </a:p>
          <a:p>
            <a:pPr algn="ctr"/>
            <a:r>
              <a:rPr lang="cs-CZ" sz="4000" kern="2500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na rok 2025.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706" y="3077604"/>
            <a:ext cx="3142427" cy="137071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613785"/>
            <a:ext cx="2685413" cy="213292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883" y="3819137"/>
            <a:ext cx="3924139" cy="304129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40246"/>
            <a:ext cx="3923928" cy="351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9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827584" y="3429000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37" name="Obrázek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373" y="5805264"/>
            <a:ext cx="1772107" cy="772985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281548" y="3525013"/>
            <a:ext cx="85942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Arial Black" panose="020B0A04020102020204" pitchFamily="34" charset="0"/>
              </a:rPr>
              <a:t>MCGYVER x HERMELIN x INDIAN</a:t>
            </a:r>
          </a:p>
          <a:p>
            <a:endParaRPr lang="cs-CZ" sz="1400" dirty="0">
              <a:solidFill>
                <a:srgbClr val="CC33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996946" y="3977287"/>
            <a:ext cx="3878852" cy="161582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Výrazná zdravá vemena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Masná užitkovost synů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900" b="1" dirty="0"/>
              <a:t>Hloubka a </a:t>
            </a:r>
            <a:r>
              <a:rPr lang="cs-CZ" sz="1900" b="1" dirty="0" err="1"/>
              <a:t>rozm</a:t>
            </a:r>
            <a:r>
              <a:rPr lang="cs-CZ" sz="1900" b="1" dirty="0"/>
              <a:t>. předních struků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A1A1, AA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635896" y="6129693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Nabídkový list.</a:t>
            </a: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996946" y="463018"/>
            <a:ext cx="3888432" cy="1473265"/>
          </a:xfrm>
          <a:solidFill>
            <a:srgbClr val="F9E86B"/>
          </a:solidFill>
          <a:ln w="38100" cmpd="sng">
            <a:solidFill>
              <a:schemeClr val="accent6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cs-CZ" sz="3400" b="1" i="1" dirty="0">
                <a:solidFill>
                  <a:srgbClr val="713605"/>
                </a:solidFill>
                <a:latin typeface="Arial Black" panose="020B0A04020102020204" pitchFamily="34" charset="0"/>
              </a:rPr>
              <a:t>MOR-360</a:t>
            </a:r>
            <a:br>
              <a:rPr lang="cs-CZ" sz="3400" b="1" i="1" dirty="0">
                <a:solidFill>
                  <a:srgbClr val="713605"/>
                </a:solidFill>
                <a:latin typeface="Arial Black" panose="020B0A04020102020204" pitchFamily="34" charset="0"/>
              </a:rPr>
            </a:br>
            <a:r>
              <a:rPr lang="cs-CZ" sz="3400" b="1" i="1" dirty="0">
                <a:solidFill>
                  <a:srgbClr val="713605"/>
                </a:solidFill>
                <a:latin typeface="Arial Black" panose="020B0A04020102020204" pitchFamily="34" charset="0"/>
              </a:rPr>
              <a:t>MACHR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040">
            <a:off x="467544" y="5805264"/>
            <a:ext cx="64611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04" y="447299"/>
            <a:ext cx="4478149" cy="2977969"/>
          </a:xfr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3DD1A4D4-D27C-49B5-8C3B-A0FC3C4940AA}"/>
              </a:ext>
            </a:extLst>
          </p:cNvPr>
          <p:cNvSpPr txBox="1"/>
          <p:nvPr/>
        </p:nvSpPr>
        <p:spPr>
          <a:xfrm>
            <a:off x="4996946" y="2161405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* 6.4.2022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F161EB3C-F986-496F-B853-895979886C0D}"/>
              </a:ext>
            </a:extLst>
          </p:cNvPr>
          <p:cNvSpPr txBox="1"/>
          <p:nvPr/>
        </p:nvSpPr>
        <p:spPr>
          <a:xfrm>
            <a:off x="4996946" y="2716035"/>
            <a:ext cx="38884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700" b="1" dirty="0"/>
              <a:t>Volanická zemědělská a.s.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DC401A1-0DAE-454A-ACBA-A235E4A1E001}"/>
              </a:ext>
            </a:extLst>
          </p:cNvPr>
          <p:cNvSpPr txBox="1"/>
          <p:nvPr/>
        </p:nvSpPr>
        <p:spPr>
          <a:xfrm>
            <a:off x="257231" y="4008065"/>
            <a:ext cx="4486305" cy="16004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0070C0"/>
                </a:solidFill>
                <a:latin typeface="Arial Black" panose="020B0A04020102020204" pitchFamily="34" charset="0"/>
              </a:rPr>
              <a:t>GZW	128	</a:t>
            </a:r>
            <a:r>
              <a:rPr lang="cs-CZ" sz="3200" dirty="0">
                <a:latin typeface="Arial Black" panose="020B0A04020102020204" pitchFamily="34" charset="0"/>
              </a:rPr>
              <a:t>    </a:t>
            </a:r>
            <a:r>
              <a:rPr lang="cs-CZ" sz="1200" dirty="0">
                <a:latin typeface="Arial Black" panose="020B0A04020102020204" pitchFamily="34" charset="0"/>
              </a:rPr>
              <a:t>PH 08/2024</a:t>
            </a:r>
            <a:endParaRPr lang="cs-CZ" sz="12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r>
              <a:rPr lang="cs-CZ" sz="2200" dirty="0">
                <a:latin typeface="Arial Black" panose="020B0A04020102020204" pitchFamily="34" charset="0"/>
              </a:rPr>
              <a:t>MW	121	</a:t>
            </a:r>
            <a:r>
              <a:rPr lang="cs-CZ" sz="1200" b="1" dirty="0">
                <a:latin typeface="Arial Black" panose="020B0A04020102020204" pitchFamily="34" charset="0"/>
              </a:rPr>
              <a:t>+839  -0,02  +33  -0,03  +27</a:t>
            </a:r>
            <a:endParaRPr lang="cs-CZ" sz="2200" dirty="0">
              <a:latin typeface="Arial Black" panose="020B0A04020102020204" pitchFamily="34" charset="0"/>
            </a:endParaRPr>
          </a:p>
          <a:p>
            <a:r>
              <a:rPr lang="cs-CZ" sz="2200" dirty="0">
                <a:latin typeface="Arial Black" panose="020B0A04020102020204" pitchFamily="34" charset="0"/>
              </a:rPr>
              <a:t>FW	119</a:t>
            </a:r>
          </a:p>
          <a:p>
            <a:r>
              <a:rPr lang="cs-CZ" sz="2200" dirty="0">
                <a:latin typeface="Arial Black" panose="020B0A04020102020204" pitchFamily="34" charset="0"/>
              </a:rPr>
              <a:t>FIT	106</a:t>
            </a:r>
          </a:p>
        </p:txBody>
      </p:sp>
    </p:spTree>
    <p:extLst>
      <p:ext uri="{BB962C8B-B14F-4D97-AF65-F5344CB8AC3E}">
        <p14:creationId xmlns:p14="http://schemas.microsoft.com/office/powerpoint/2010/main" val="222705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827584" y="3429000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37" name="Obrázek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373" y="5805264"/>
            <a:ext cx="1772107" cy="772985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281548" y="3525013"/>
            <a:ext cx="85942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Arial Black" panose="020B0A04020102020204" pitchFamily="34" charset="0"/>
              </a:rPr>
              <a:t>VIRGINIA x PASCAL x GUITAR</a:t>
            </a:r>
          </a:p>
          <a:p>
            <a:endParaRPr lang="cs-CZ" sz="1400" dirty="0">
              <a:solidFill>
                <a:srgbClr val="CC33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996946" y="3977287"/>
            <a:ext cx="3878852" cy="161582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Vysoká mléčná produkce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Vlastní plodnost býka = 111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900" b="1" dirty="0"/>
              <a:t>Postavení, délka, tloušťka struků</a:t>
            </a:r>
            <a:endParaRPr lang="cs-CZ" sz="2000" b="1" dirty="0"/>
          </a:p>
          <a:p>
            <a:endParaRPr lang="cs-CZ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A2A2, AA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635896" y="6129693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Nabídkový list.</a:t>
            </a: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996946" y="468047"/>
            <a:ext cx="3888432" cy="1473265"/>
          </a:xfrm>
          <a:solidFill>
            <a:srgbClr val="F9E86B"/>
          </a:solidFill>
          <a:ln w="38100" cmpd="sng">
            <a:solidFill>
              <a:schemeClr val="accent6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cs-CZ" sz="3400" b="1" i="1" dirty="0">
                <a:solidFill>
                  <a:srgbClr val="713605"/>
                </a:solidFill>
                <a:latin typeface="Arial Black" panose="020B0A04020102020204" pitchFamily="34" charset="0"/>
              </a:rPr>
              <a:t>RAD-615</a:t>
            </a:r>
            <a:br>
              <a:rPr lang="cs-CZ" sz="3400" b="1" i="1" dirty="0">
                <a:solidFill>
                  <a:srgbClr val="713605"/>
                </a:solidFill>
                <a:latin typeface="Arial Black" panose="020B0A04020102020204" pitchFamily="34" charset="0"/>
              </a:rPr>
            </a:br>
            <a:r>
              <a:rPr lang="cs-CZ" sz="3400" b="1" i="1" dirty="0">
                <a:solidFill>
                  <a:srgbClr val="713605"/>
                </a:solidFill>
                <a:latin typeface="Arial Black" panose="020B0A04020102020204" pitchFamily="34" charset="0"/>
              </a:rPr>
              <a:t>VERIT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040">
            <a:off x="467544" y="5805264"/>
            <a:ext cx="64611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02" y="447299"/>
            <a:ext cx="4466953" cy="2977969"/>
          </a:xfr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3DD1A4D4-D27C-49B5-8C3B-A0FC3C4940AA}"/>
              </a:ext>
            </a:extLst>
          </p:cNvPr>
          <p:cNvSpPr txBox="1"/>
          <p:nvPr/>
        </p:nvSpPr>
        <p:spPr>
          <a:xfrm>
            <a:off x="4996946" y="2161405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* 7.9.2021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F161EB3C-F986-496F-B853-895979886C0D}"/>
              </a:ext>
            </a:extLst>
          </p:cNvPr>
          <p:cNvSpPr txBox="1"/>
          <p:nvPr/>
        </p:nvSpPr>
        <p:spPr>
          <a:xfrm>
            <a:off x="4996946" y="2716035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KLAS Nekoř a.s.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DC401A1-0DAE-454A-ACBA-A235E4A1E001}"/>
              </a:ext>
            </a:extLst>
          </p:cNvPr>
          <p:cNvSpPr txBox="1"/>
          <p:nvPr/>
        </p:nvSpPr>
        <p:spPr>
          <a:xfrm>
            <a:off x="257231" y="4008065"/>
            <a:ext cx="4486305" cy="16004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0070C0"/>
                </a:solidFill>
                <a:latin typeface="Arial Black" panose="020B0A04020102020204" pitchFamily="34" charset="0"/>
              </a:rPr>
              <a:t>GZW	129	</a:t>
            </a:r>
            <a:r>
              <a:rPr lang="cs-CZ" sz="3200" dirty="0">
                <a:latin typeface="Arial Black" panose="020B0A04020102020204" pitchFamily="34" charset="0"/>
              </a:rPr>
              <a:t>    </a:t>
            </a:r>
            <a:r>
              <a:rPr lang="cs-CZ" sz="1200" dirty="0">
                <a:latin typeface="Arial Black" panose="020B0A04020102020204" pitchFamily="34" charset="0"/>
              </a:rPr>
              <a:t>PH 08/2024</a:t>
            </a:r>
            <a:endParaRPr lang="cs-CZ" sz="12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r>
              <a:rPr lang="cs-CZ" sz="2200" dirty="0">
                <a:latin typeface="Arial Black" panose="020B0A04020102020204" pitchFamily="34" charset="0"/>
              </a:rPr>
              <a:t>MW	131</a:t>
            </a:r>
            <a:r>
              <a:rPr lang="cs-CZ" sz="1200" dirty="0">
                <a:latin typeface="Arial Black" panose="020B0A04020102020204" pitchFamily="34" charset="0"/>
              </a:rPr>
              <a:t>	</a:t>
            </a:r>
            <a:r>
              <a:rPr lang="cs-CZ" sz="1200" b="1" dirty="0">
                <a:latin typeface="Arial Black" panose="020B0A04020102020204" pitchFamily="34" charset="0"/>
              </a:rPr>
              <a:t>+1248  -0,10  +43  +0,01  +45</a:t>
            </a:r>
            <a:endParaRPr lang="cs-CZ" sz="2200" dirty="0">
              <a:latin typeface="Arial Black" panose="020B0A04020102020204" pitchFamily="34" charset="0"/>
            </a:endParaRPr>
          </a:p>
          <a:p>
            <a:r>
              <a:rPr lang="cs-CZ" sz="2200" dirty="0">
                <a:latin typeface="Arial Black" panose="020B0A04020102020204" pitchFamily="34" charset="0"/>
              </a:rPr>
              <a:t>FW	109</a:t>
            </a:r>
          </a:p>
          <a:p>
            <a:r>
              <a:rPr lang="cs-CZ" sz="2200" dirty="0">
                <a:latin typeface="Arial Black" panose="020B0A04020102020204" pitchFamily="34" charset="0"/>
              </a:rPr>
              <a:t>FIT	98</a:t>
            </a:r>
          </a:p>
        </p:txBody>
      </p:sp>
    </p:spTree>
    <p:extLst>
      <p:ext uri="{BB962C8B-B14F-4D97-AF65-F5344CB8AC3E}">
        <p14:creationId xmlns:p14="http://schemas.microsoft.com/office/powerpoint/2010/main" val="223079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827584" y="3429000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37" name="Obrázek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373" y="5805264"/>
            <a:ext cx="1772107" cy="772985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281548" y="3525013"/>
            <a:ext cx="85942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Arial Black" panose="020B0A04020102020204" pitchFamily="34" charset="0"/>
              </a:rPr>
              <a:t>HASHTAG x IMPERATIV x BARNUM</a:t>
            </a:r>
          </a:p>
          <a:p>
            <a:endParaRPr lang="cs-CZ" sz="1400" dirty="0">
              <a:solidFill>
                <a:srgbClr val="CC33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996946" y="3977287"/>
            <a:ext cx="3878852" cy="161582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Vyvážená mléčná produkce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900" b="1" dirty="0"/>
              <a:t>Vyrovnané mimoprodukční znaky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Harmonický exteriér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A2A2, AA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635896" y="6129693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Nabídkový list.</a:t>
            </a: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996946" y="468047"/>
            <a:ext cx="3888432" cy="1473265"/>
          </a:xfrm>
          <a:solidFill>
            <a:srgbClr val="F9E86B"/>
          </a:solidFill>
          <a:ln w="38100" cmpd="sng">
            <a:solidFill>
              <a:schemeClr val="accent6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cs-CZ" sz="3400" b="1" i="1" dirty="0">
                <a:solidFill>
                  <a:srgbClr val="713605"/>
                </a:solidFill>
                <a:latin typeface="Arial Black" panose="020B0A04020102020204" pitchFamily="34" charset="0"/>
              </a:rPr>
              <a:t>HCH-150</a:t>
            </a:r>
            <a:br>
              <a:rPr lang="cs-CZ" sz="3400" b="1" i="1" dirty="0">
                <a:solidFill>
                  <a:srgbClr val="713605"/>
                </a:solidFill>
                <a:latin typeface="Arial Black" panose="020B0A04020102020204" pitchFamily="34" charset="0"/>
              </a:rPr>
            </a:br>
            <a:r>
              <a:rPr lang="cs-CZ" sz="3400" b="1" i="1" dirty="0">
                <a:solidFill>
                  <a:srgbClr val="713605"/>
                </a:solidFill>
                <a:latin typeface="Arial Black" panose="020B0A04020102020204" pitchFamily="34" charset="0"/>
              </a:rPr>
              <a:t>HABUKIN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040">
            <a:off x="467544" y="5805264"/>
            <a:ext cx="64611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02" y="451022"/>
            <a:ext cx="4466953" cy="2970523"/>
          </a:xfr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3DD1A4D4-D27C-49B5-8C3B-A0FC3C4940AA}"/>
              </a:ext>
            </a:extLst>
          </p:cNvPr>
          <p:cNvSpPr txBox="1"/>
          <p:nvPr/>
        </p:nvSpPr>
        <p:spPr>
          <a:xfrm>
            <a:off x="4996946" y="2161405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* 26.12.2021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F161EB3C-F986-496F-B853-895979886C0D}"/>
              </a:ext>
            </a:extLst>
          </p:cNvPr>
          <p:cNvSpPr txBox="1"/>
          <p:nvPr/>
        </p:nvSpPr>
        <p:spPr>
          <a:xfrm>
            <a:off x="4996946" y="2716035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NAHOŘANSKÁ a.s.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DC401A1-0DAE-454A-ACBA-A235E4A1E001}"/>
              </a:ext>
            </a:extLst>
          </p:cNvPr>
          <p:cNvSpPr txBox="1"/>
          <p:nvPr/>
        </p:nvSpPr>
        <p:spPr>
          <a:xfrm>
            <a:off x="257231" y="4008065"/>
            <a:ext cx="4486305" cy="16004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0070C0"/>
                </a:solidFill>
                <a:latin typeface="Arial Black" panose="020B0A04020102020204" pitchFamily="34" charset="0"/>
              </a:rPr>
              <a:t>GZW	132	</a:t>
            </a:r>
            <a:r>
              <a:rPr lang="cs-CZ" sz="3200" dirty="0">
                <a:latin typeface="Arial Black" panose="020B0A04020102020204" pitchFamily="34" charset="0"/>
              </a:rPr>
              <a:t>    </a:t>
            </a:r>
            <a:r>
              <a:rPr lang="cs-CZ" sz="1200" dirty="0">
                <a:latin typeface="Arial Black" panose="020B0A04020102020204" pitchFamily="34" charset="0"/>
              </a:rPr>
              <a:t>PH 08/2024</a:t>
            </a:r>
            <a:endParaRPr lang="cs-CZ" sz="12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r>
              <a:rPr lang="cs-CZ" sz="2200" dirty="0">
                <a:latin typeface="Arial Black" panose="020B0A04020102020204" pitchFamily="34" charset="0"/>
              </a:rPr>
              <a:t>MW	120</a:t>
            </a:r>
            <a:r>
              <a:rPr lang="cs-CZ" sz="1200" dirty="0">
                <a:latin typeface="Arial Black" panose="020B0A04020102020204" pitchFamily="34" charset="0"/>
              </a:rPr>
              <a:t>	</a:t>
            </a:r>
            <a:r>
              <a:rPr lang="cs-CZ" sz="1200" b="1" dirty="0">
                <a:latin typeface="Arial Black" panose="020B0A04020102020204" pitchFamily="34" charset="0"/>
              </a:rPr>
              <a:t>+718  +0,01  +31  +0,02  +27</a:t>
            </a:r>
            <a:endParaRPr lang="cs-CZ" sz="2200" dirty="0">
              <a:latin typeface="Arial Black" panose="020B0A04020102020204" pitchFamily="34" charset="0"/>
            </a:endParaRPr>
          </a:p>
          <a:p>
            <a:r>
              <a:rPr lang="cs-CZ" sz="2200" dirty="0">
                <a:latin typeface="Arial Black" panose="020B0A04020102020204" pitchFamily="34" charset="0"/>
              </a:rPr>
              <a:t>FW	114</a:t>
            </a:r>
          </a:p>
          <a:p>
            <a:r>
              <a:rPr lang="cs-CZ" sz="2200" dirty="0">
                <a:latin typeface="Arial Black" panose="020B0A04020102020204" pitchFamily="34" charset="0"/>
              </a:rPr>
              <a:t>FIT	114</a:t>
            </a:r>
          </a:p>
        </p:txBody>
      </p:sp>
    </p:spTree>
    <p:extLst>
      <p:ext uri="{BB962C8B-B14F-4D97-AF65-F5344CB8AC3E}">
        <p14:creationId xmlns:p14="http://schemas.microsoft.com/office/powerpoint/2010/main" val="290860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827584" y="3429000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37" name="Obrázek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373" y="5805264"/>
            <a:ext cx="1772107" cy="772985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281548" y="3525013"/>
            <a:ext cx="85942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Arial Black" panose="020B0A04020102020204" pitchFamily="34" charset="0"/>
              </a:rPr>
              <a:t>HASHTAG x IMPERATIV x RALDI</a:t>
            </a:r>
          </a:p>
          <a:p>
            <a:endParaRPr lang="cs-CZ" sz="1400" dirty="0">
              <a:solidFill>
                <a:srgbClr val="CC33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996946" y="3977287"/>
            <a:ext cx="3878852" cy="163121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Vhodné rozmístění struků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Vysoká produkce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Funkční končetiny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A2A2, AA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635896" y="6129693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Katalog str.:  </a:t>
            </a:r>
            <a:r>
              <a:rPr lang="cs-CZ" sz="2400" b="1" dirty="0"/>
              <a:t>4</a:t>
            </a:r>
            <a:endParaRPr lang="cs-CZ" b="1" dirty="0"/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996946" y="463018"/>
            <a:ext cx="3888432" cy="1473265"/>
          </a:xfrm>
          <a:solidFill>
            <a:srgbClr val="F9E86B"/>
          </a:solidFill>
          <a:ln w="38100" cmpd="sng">
            <a:solidFill>
              <a:schemeClr val="accent6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cs-CZ" sz="3400" b="1" i="1" dirty="0">
                <a:solidFill>
                  <a:srgbClr val="713605"/>
                </a:solidFill>
                <a:latin typeface="Arial Black" panose="020B0A04020102020204" pitchFamily="34" charset="0"/>
              </a:rPr>
              <a:t>HCH-163</a:t>
            </a:r>
            <a:br>
              <a:rPr lang="cs-CZ" sz="3400" b="1" i="1" dirty="0">
                <a:solidFill>
                  <a:srgbClr val="713605"/>
                </a:solidFill>
                <a:latin typeface="Arial Black" panose="020B0A04020102020204" pitchFamily="34" charset="0"/>
              </a:rPr>
            </a:br>
            <a:r>
              <a:rPr lang="cs-CZ" sz="3400" b="1" i="1" dirty="0">
                <a:solidFill>
                  <a:srgbClr val="713605"/>
                </a:solidFill>
                <a:latin typeface="Arial Black" panose="020B0A04020102020204" pitchFamily="34" charset="0"/>
              </a:rPr>
              <a:t>HABR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040">
            <a:off x="467544" y="5805264"/>
            <a:ext cx="64611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04" y="447299"/>
            <a:ext cx="4478148" cy="2977969"/>
          </a:xfr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3DD1A4D4-D27C-49B5-8C3B-A0FC3C4940AA}"/>
              </a:ext>
            </a:extLst>
          </p:cNvPr>
          <p:cNvSpPr txBox="1"/>
          <p:nvPr/>
        </p:nvSpPr>
        <p:spPr>
          <a:xfrm>
            <a:off x="4996946" y="2161405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* 5.5.2022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F161EB3C-F986-496F-B853-895979886C0D}"/>
              </a:ext>
            </a:extLst>
          </p:cNvPr>
          <p:cNvSpPr txBox="1"/>
          <p:nvPr/>
        </p:nvSpPr>
        <p:spPr>
          <a:xfrm>
            <a:off x="4996946" y="2716035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NAHOŘANSKÁ a.s.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DC401A1-0DAE-454A-ACBA-A235E4A1E001}"/>
              </a:ext>
            </a:extLst>
          </p:cNvPr>
          <p:cNvSpPr txBox="1"/>
          <p:nvPr/>
        </p:nvSpPr>
        <p:spPr>
          <a:xfrm>
            <a:off x="257231" y="4008065"/>
            <a:ext cx="4486305" cy="16004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0070C0"/>
                </a:solidFill>
                <a:latin typeface="Arial Black" panose="020B0A04020102020204" pitchFamily="34" charset="0"/>
              </a:rPr>
              <a:t>GZW	132	</a:t>
            </a:r>
            <a:r>
              <a:rPr lang="cs-CZ" sz="3200" dirty="0">
                <a:latin typeface="Arial Black" panose="020B0A04020102020204" pitchFamily="34" charset="0"/>
              </a:rPr>
              <a:t>    </a:t>
            </a:r>
            <a:r>
              <a:rPr lang="cs-CZ" sz="1200" dirty="0">
                <a:latin typeface="Arial Black" panose="020B0A04020102020204" pitchFamily="34" charset="0"/>
              </a:rPr>
              <a:t>PH 08/2024</a:t>
            </a:r>
            <a:endParaRPr lang="cs-CZ" sz="12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r>
              <a:rPr lang="cs-CZ" sz="2200" dirty="0">
                <a:latin typeface="Arial Black" panose="020B0A04020102020204" pitchFamily="34" charset="0"/>
              </a:rPr>
              <a:t>MW	124</a:t>
            </a:r>
            <a:r>
              <a:rPr lang="cs-CZ" sz="1200" b="1" dirty="0">
                <a:latin typeface="Arial Black" panose="020B0A04020102020204" pitchFamily="34" charset="0"/>
              </a:rPr>
              <a:t>	+1101  -0,13  +34  -0,06  +34</a:t>
            </a:r>
            <a:endParaRPr lang="cs-CZ" sz="2200" dirty="0">
              <a:latin typeface="Arial Black" panose="020B0A04020102020204" pitchFamily="34" charset="0"/>
            </a:endParaRPr>
          </a:p>
          <a:p>
            <a:r>
              <a:rPr lang="cs-CZ" sz="2200" dirty="0">
                <a:latin typeface="Arial Black" panose="020B0A04020102020204" pitchFamily="34" charset="0"/>
              </a:rPr>
              <a:t>FW	107</a:t>
            </a:r>
          </a:p>
          <a:p>
            <a:r>
              <a:rPr lang="cs-CZ" sz="2200" dirty="0">
                <a:latin typeface="Arial Black" panose="020B0A04020102020204" pitchFamily="34" charset="0"/>
              </a:rPr>
              <a:t>FIT	111</a:t>
            </a:r>
          </a:p>
        </p:txBody>
      </p:sp>
    </p:spTree>
    <p:extLst>
      <p:ext uri="{BB962C8B-B14F-4D97-AF65-F5344CB8AC3E}">
        <p14:creationId xmlns:p14="http://schemas.microsoft.com/office/powerpoint/2010/main" val="189046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4414" y="404664"/>
            <a:ext cx="7344816" cy="1251629"/>
          </a:xfrm>
          <a:solidFill>
            <a:schemeClr val="accent3">
              <a:lumMod val="60000"/>
              <a:lumOff val="40000"/>
              <a:alpha val="99000"/>
            </a:schemeClr>
          </a:solidFill>
          <a:ln w="38100" cmpd="dbl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Nabídka býků do připařovacích plánů </a:t>
            </a:r>
            <a:br>
              <a:rPr lang="cs-CZ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rok 2025 v kvalitě</a:t>
            </a:r>
          </a:p>
        </p:txBody>
      </p:sp>
      <p:pic>
        <p:nvPicPr>
          <p:cNvPr id="37" name="Obrázek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22" y="5877272"/>
            <a:ext cx="1209962" cy="52778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908720"/>
            <a:ext cx="4003676" cy="12532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6" name="Picture 2" descr="1 HCH-121 UZMEL 2023">
            <a:extLst>
              <a:ext uri="{FF2B5EF4-FFF2-40B4-BE49-F238E27FC236}">
                <a16:creationId xmlns:a16="http://schemas.microsoft.com/office/drawing/2014/main" id="{C732EB2F-1F4D-4F8D-8F89-A6A4DF4D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" b="322"/>
          <a:stretch>
            <a:fillRect/>
          </a:stretch>
        </p:blipFill>
        <p:spPr bwMode="auto">
          <a:xfrm>
            <a:off x="636344" y="2160508"/>
            <a:ext cx="2174875" cy="143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A1DAD0A3-1B3B-4D64-A622-ED3626CAB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631" y="3697436"/>
            <a:ext cx="2160588" cy="2755900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HCH-121 UZMEL</a:t>
            </a:r>
            <a:endParaRPr lang="cs-CZ" altLang="cs-CZ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HAYABUSA x EVERGREEN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</a:pPr>
            <a:r>
              <a:rPr kumimoji="0" lang="cs-CZ" altLang="cs-CZ" b="1" i="0" u="none" strike="noStrike" cap="none" normalizeH="0" baseline="0" dirty="0">
                <a:ln>
                  <a:noFill/>
                </a:ln>
                <a:solidFill>
                  <a:srgbClr val="713605"/>
                </a:solidFill>
                <a:effectLst/>
                <a:latin typeface="Calibri" panose="020F0502020204030204" pitchFamily="34" charset="0"/>
              </a:rPr>
              <a:t>GZW 123</a:t>
            </a:r>
            <a:r>
              <a:rPr kumimoji="0" lang="cs-CZ" altLang="cs-CZ" sz="800" b="1" i="0" u="none" strike="noStrike" cap="none" normalizeH="0" baseline="0" dirty="0">
                <a:ln>
                  <a:noFill/>
                </a:ln>
                <a:solidFill>
                  <a:srgbClr val="713605"/>
                </a:solidFill>
                <a:effectLst/>
                <a:latin typeface="Calibri" panose="020F0502020204030204" pitchFamily="34" charset="0"/>
              </a:rPr>
              <a:t>	          </a:t>
            </a:r>
            <a:r>
              <a:rPr kumimoji="0" lang="cs-CZ" altLang="cs-CZ" sz="1200" b="1" i="1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2024/08 (88%)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</a:pPr>
            <a:r>
              <a:rPr kumimoji="0" lang="cs-CZ" altLang="cs-CZ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MW 125</a:t>
            </a:r>
            <a:endParaRPr kumimoji="0" lang="cs-CZ" altLang="cs-CZ" b="1" i="1" u="sng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cs-CZ" altLang="cs-CZ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+1263  -0,11  +43  -0,15  +30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endParaRPr kumimoji="0" lang="cs-CZ" altLang="cs-CZ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cs-CZ" altLang="cs-CZ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FW 104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lang="cs-CZ" altLang="cs-CZ" b="1" dirty="0">
                <a:solidFill>
                  <a:srgbClr val="000000"/>
                </a:solidFill>
                <a:latin typeface="Calibri" panose="020F0502020204030204" pitchFamily="34" charset="0"/>
              </a:rPr>
              <a:t>FIT  98</a:t>
            </a:r>
            <a:endParaRPr kumimoji="0" lang="cs-CZ" altLang="cs-CZ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6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BD1B7C45-DCE8-4479-89CE-3FF8D8A17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7103" y="3706295"/>
            <a:ext cx="2160588" cy="2755900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</a:pPr>
            <a:r>
              <a:rPr kumimoji="0" lang="cs-CZ" altLang="cs-CZ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RAD-595 UGANDA PP</a:t>
            </a:r>
            <a:endParaRPr lang="cs-CZ" altLang="cs-CZ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VOLLGAS x MAHANGO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</a:pPr>
            <a:r>
              <a:rPr kumimoji="0" lang="cs-CZ" altLang="cs-CZ" b="1" i="0" u="none" strike="noStrike" cap="none" normalizeH="0" baseline="0" dirty="0">
                <a:ln>
                  <a:noFill/>
                </a:ln>
                <a:solidFill>
                  <a:srgbClr val="713605"/>
                </a:solidFill>
                <a:effectLst/>
                <a:latin typeface="Calibri" panose="020F0502020204030204" pitchFamily="34" charset="0"/>
              </a:rPr>
              <a:t>GZW 117</a:t>
            </a:r>
            <a:r>
              <a:rPr kumimoji="0" lang="cs-CZ" altLang="cs-CZ" sz="800" b="1" i="0" u="none" strike="noStrike" cap="none" normalizeH="0" baseline="0" dirty="0">
                <a:ln>
                  <a:noFill/>
                </a:ln>
                <a:solidFill>
                  <a:srgbClr val="713605"/>
                </a:solidFill>
                <a:effectLst/>
                <a:latin typeface="Calibri" panose="020F0502020204030204" pitchFamily="34" charset="0"/>
              </a:rPr>
              <a:t>	          </a:t>
            </a:r>
            <a:r>
              <a:rPr kumimoji="0" lang="cs-CZ" altLang="cs-CZ" sz="1200" b="1" i="1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2024/08 (87%)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</a:pPr>
            <a:r>
              <a:rPr kumimoji="0" lang="cs-CZ" altLang="cs-CZ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MW 110</a:t>
            </a:r>
            <a:endParaRPr kumimoji="0" lang="cs-CZ" altLang="cs-CZ" b="1" i="1" u="sng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cs-CZ" altLang="cs-CZ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+430  +0,01  +19  -0,05  +11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endParaRPr kumimoji="0" lang="cs-CZ" altLang="cs-CZ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cs-CZ" altLang="cs-CZ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FW 101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lang="cs-CZ" altLang="cs-CZ" b="1" dirty="0">
                <a:solidFill>
                  <a:srgbClr val="000000"/>
                </a:solidFill>
                <a:latin typeface="Calibri" panose="020F0502020204030204" pitchFamily="34" charset="0"/>
              </a:rPr>
              <a:t>FIT  110</a:t>
            </a:r>
            <a:endParaRPr kumimoji="0" lang="cs-CZ" altLang="cs-CZ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6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8FE452A4-8BA2-45D4-9B08-A003718DD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3867" y="3706295"/>
            <a:ext cx="2160588" cy="2755900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HG-529 URGENT</a:t>
            </a:r>
            <a:endParaRPr lang="cs-CZ" altLang="cs-CZ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GS WHAT ELSE x HARIBO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</a:pPr>
            <a:r>
              <a:rPr kumimoji="0" lang="cs-CZ" altLang="cs-CZ" b="1" i="0" u="none" strike="noStrike" cap="none" normalizeH="0" baseline="0" dirty="0">
                <a:ln>
                  <a:noFill/>
                </a:ln>
                <a:solidFill>
                  <a:srgbClr val="713605"/>
                </a:solidFill>
                <a:effectLst/>
                <a:latin typeface="Calibri" panose="020F0502020204030204" pitchFamily="34" charset="0"/>
              </a:rPr>
              <a:t>GZW 124</a:t>
            </a:r>
            <a:r>
              <a:rPr kumimoji="0" lang="cs-CZ" altLang="cs-CZ" sz="800" b="1" i="0" u="none" strike="noStrike" cap="none" normalizeH="0" baseline="0" dirty="0">
                <a:ln>
                  <a:noFill/>
                </a:ln>
                <a:solidFill>
                  <a:srgbClr val="713605"/>
                </a:solidFill>
                <a:effectLst/>
                <a:latin typeface="Calibri" panose="020F0502020204030204" pitchFamily="34" charset="0"/>
              </a:rPr>
              <a:t>	          </a:t>
            </a:r>
            <a:r>
              <a:rPr kumimoji="0" lang="cs-CZ" altLang="cs-CZ" sz="1200" b="1" i="1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2024/08 (88%)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</a:pPr>
            <a:r>
              <a:rPr kumimoji="0" lang="cs-CZ" altLang="cs-CZ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MW 110</a:t>
            </a:r>
            <a:endParaRPr kumimoji="0" lang="cs-CZ" altLang="cs-CZ" b="1" i="1" u="sng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cs-CZ" altLang="cs-CZ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+460  -0,06  +14  -0,03  +13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endParaRPr kumimoji="0" lang="cs-CZ" altLang="cs-CZ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cs-CZ" altLang="cs-CZ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FW 103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lang="cs-CZ" altLang="cs-CZ" b="1" dirty="0">
                <a:solidFill>
                  <a:srgbClr val="000000"/>
                </a:solidFill>
                <a:latin typeface="Calibri" panose="020F0502020204030204" pitchFamily="34" charset="0"/>
              </a:rPr>
              <a:t>FIT  123</a:t>
            </a:r>
            <a:endParaRPr kumimoji="0" lang="cs-CZ" altLang="cs-CZ" sz="6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83BEBEB-04F7-4A64-8764-69C5E53A59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1896" y="5877272"/>
            <a:ext cx="1217033" cy="53114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ED340051-C823-4ECD-9DC7-115B991412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065" y="5889134"/>
            <a:ext cx="1155574" cy="504056"/>
          </a:xfrm>
          <a:prstGeom prst="rect">
            <a:avLst/>
          </a:prstGeom>
        </p:spPr>
      </p:pic>
      <p:pic>
        <p:nvPicPr>
          <p:cNvPr id="1028" name="Picture 4" descr="RAD-595 UGANDA 2022">
            <a:extLst>
              <a:ext uri="{FF2B5EF4-FFF2-40B4-BE49-F238E27FC236}">
                <a16:creationId xmlns:a16="http://schemas.microsoft.com/office/drawing/2014/main" id="{AA31EA41-4DF9-46A9-869F-936E46BE5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312" y="2158921"/>
            <a:ext cx="217328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6011EB3-B08F-4735-B4F1-F5465D8DE2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5869" y="2158921"/>
            <a:ext cx="2161905" cy="14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7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99321" y="332657"/>
            <a:ext cx="8569718" cy="21698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500" kern="2500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Nabídka prověřených býků</a:t>
            </a:r>
          </a:p>
          <a:p>
            <a:pPr algn="ctr"/>
            <a:r>
              <a:rPr lang="cs-CZ" sz="4500" kern="2500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do připařovacích plánů</a:t>
            </a:r>
          </a:p>
          <a:p>
            <a:pPr algn="ctr"/>
            <a:r>
              <a:rPr lang="cs-CZ" sz="4500" kern="2500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na rok 2025.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706" y="3077604"/>
            <a:ext cx="3142427" cy="137071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613785"/>
            <a:ext cx="2685413" cy="213292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883" y="3819137"/>
            <a:ext cx="3924139" cy="304129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40246"/>
            <a:ext cx="3923928" cy="351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42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827584" y="3429000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37" name="Obrázek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373" y="5805264"/>
            <a:ext cx="1772107" cy="772985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281548" y="3525013"/>
            <a:ext cx="85942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Arial Black" panose="020B0A04020102020204" pitchFamily="34" charset="0"/>
              </a:rPr>
              <a:t>VILLEROY x HERZ x VORUM</a:t>
            </a:r>
          </a:p>
          <a:p>
            <a:endParaRPr lang="cs-CZ" sz="1400" dirty="0">
              <a:solidFill>
                <a:srgbClr val="CC33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996946" y="3977287"/>
            <a:ext cx="3878852" cy="163121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Komplexní býk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Výborná vlastní plodnost=118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Funkční zdravá vemena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Vyrovnané fitness znaky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A1A1, AA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635896" y="6129693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Nabídkový list.</a:t>
            </a: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996946" y="463018"/>
            <a:ext cx="3888432" cy="1473265"/>
          </a:xfrm>
          <a:solidFill>
            <a:srgbClr val="F9E86B"/>
          </a:solidFill>
          <a:ln w="38100" cmpd="sng">
            <a:solidFill>
              <a:schemeClr val="accent6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cs-CZ" sz="3400" b="1" i="1" dirty="0">
                <a:solidFill>
                  <a:srgbClr val="713605"/>
                </a:solidFill>
                <a:latin typeface="Arial Black" panose="020B0A04020102020204" pitchFamily="34" charset="0"/>
              </a:rPr>
              <a:t>RAD-583</a:t>
            </a:r>
            <a:br>
              <a:rPr lang="cs-CZ" sz="3400" b="1" i="1" dirty="0">
                <a:solidFill>
                  <a:srgbClr val="713605"/>
                </a:solidFill>
                <a:latin typeface="Arial Black" panose="020B0A04020102020204" pitchFamily="34" charset="0"/>
              </a:rPr>
            </a:br>
            <a:r>
              <a:rPr lang="cs-CZ" sz="3400" b="1" i="1" dirty="0">
                <a:solidFill>
                  <a:srgbClr val="713605"/>
                </a:solidFill>
                <a:latin typeface="Arial Black" panose="020B0A04020102020204" pitchFamily="34" charset="0"/>
              </a:rPr>
              <a:t>TAKIN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040">
            <a:off x="467544" y="5805264"/>
            <a:ext cx="64611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04" y="447299"/>
            <a:ext cx="4478149" cy="2977969"/>
          </a:xfr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3DD1A4D4-D27C-49B5-8C3B-A0FC3C4940AA}"/>
              </a:ext>
            </a:extLst>
          </p:cNvPr>
          <p:cNvSpPr txBox="1"/>
          <p:nvPr/>
        </p:nvSpPr>
        <p:spPr>
          <a:xfrm>
            <a:off x="4996946" y="2161405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* 11.3.2019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F161EB3C-F986-496F-B853-895979886C0D}"/>
              </a:ext>
            </a:extLst>
          </p:cNvPr>
          <p:cNvSpPr txBox="1"/>
          <p:nvPr/>
        </p:nvSpPr>
        <p:spPr>
          <a:xfrm>
            <a:off x="4996946" y="2716035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ZD Nová Ves - Víska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DC401A1-0DAE-454A-ACBA-A235E4A1E001}"/>
              </a:ext>
            </a:extLst>
          </p:cNvPr>
          <p:cNvSpPr txBox="1"/>
          <p:nvPr/>
        </p:nvSpPr>
        <p:spPr>
          <a:xfrm>
            <a:off x="257231" y="4008065"/>
            <a:ext cx="4486305" cy="16004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0070C0"/>
                </a:solidFill>
                <a:latin typeface="Arial Black" panose="020B0A04020102020204" pitchFamily="34" charset="0"/>
              </a:rPr>
              <a:t>GZW	120	</a:t>
            </a:r>
            <a:r>
              <a:rPr lang="cs-CZ" sz="3200" dirty="0">
                <a:latin typeface="Arial Black" panose="020B0A04020102020204" pitchFamily="34" charset="0"/>
              </a:rPr>
              <a:t>    </a:t>
            </a:r>
            <a:r>
              <a:rPr lang="cs-CZ" sz="1200" dirty="0">
                <a:latin typeface="Arial Black" panose="020B0A04020102020204" pitchFamily="34" charset="0"/>
              </a:rPr>
              <a:t>PH 08/2024</a:t>
            </a:r>
            <a:endParaRPr lang="cs-CZ" sz="12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r>
              <a:rPr lang="cs-CZ" sz="2200" dirty="0">
                <a:latin typeface="Arial Black" panose="020B0A04020102020204" pitchFamily="34" charset="0"/>
              </a:rPr>
              <a:t>MW	113</a:t>
            </a:r>
            <a:r>
              <a:rPr lang="cs-CZ" sz="1200" b="1" dirty="0">
                <a:latin typeface="Arial Black" panose="020B0A04020102020204" pitchFamily="34" charset="0"/>
              </a:rPr>
              <a:t>	+495  -0,09  +13  +0,07  +24</a:t>
            </a:r>
            <a:endParaRPr lang="cs-CZ" sz="2200" dirty="0">
              <a:latin typeface="Arial Black" panose="020B0A04020102020204" pitchFamily="34" charset="0"/>
            </a:endParaRPr>
          </a:p>
          <a:p>
            <a:r>
              <a:rPr lang="cs-CZ" sz="2200" dirty="0">
                <a:latin typeface="Arial Black" panose="020B0A04020102020204" pitchFamily="34" charset="0"/>
              </a:rPr>
              <a:t>FW	105</a:t>
            </a:r>
          </a:p>
          <a:p>
            <a:r>
              <a:rPr lang="cs-CZ" sz="2200" dirty="0">
                <a:latin typeface="Arial Black" panose="020B0A04020102020204" pitchFamily="34" charset="0"/>
              </a:rPr>
              <a:t>FIT	109</a:t>
            </a:r>
          </a:p>
        </p:txBody>
      </p:sp>
    </p:spTree>
    <p:extLst>
      <p:ext uri="{BB962C8B-B14F-4D97-AF65-F5344CB8AC3E}">
        <p14:creationId xmlns:p14="http://schemas.microsoft.com/office/powerpoint/2010/main" val="888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FCE33D4B-5198-405C-B76B-20BBDF9758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0" y="332656"/>
            <a:ext cx="9004200" cy="6002800"/>
          </a:xfr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BCA606A-DA26-465B-B0DF-7484CEAB96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370454"/>
            <a:ext cx="1117724" cy="48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10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827584" y="3429000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37" name="Obrázek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271" y="5805264"/>
            <a:ext cx="1772107" cy="772985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281548" y="3525013"/>
            <a:ext cx="85942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Arial Black" panose="020B0A04020102020204" pitchFamily="34" charset="0"/>
              </a:rPr>
              <a:t>WILLE x GS RAU x MKM-231</a:t>
            </a:r>
          </a:p>
          <a:p>
            <a:endParaRPr lang="cs-CZ" sz="1400" dirty="0">
              <a:solidFill>
                <a:srgbClr val="CC33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996946" y="3977287"/>
            <a:ext cx="3878852" cy="1538883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Legenda chovu</a:t>
            </a:r>
          </a:p>
          <a:p>
            <a:r>
              <a:rPr lang="cs-CZ" sz="2000" b="1" dirty="0"/>
              <a:t>Vlastní plodnost = 117	</a:t>
            </a:r>
            <a:r>
              <a:rPr lang="cs-CZ" sz="2000" b="1" dirty="0" err="1"/>
              <a:t>úsp</a:t>
            </a:r>
            <a:r>
              <a:rPr lang="cs-CZ" sz="2000" b="1" dirty="0"/>
              <a:t>. +2%</a:t>
            </a:r>
          </a:p>
          <a:p>
            <a:r>
              <a:rPr lang="cs-CZ" b="1" dirty="0" err="1"/>
              <a:t>I.lakt</a:t>
            </a:r>
            <a:r>
              <a:rPr lang="cs-CZ" b="1" dirty="0"/>
              <a:t>.	4400 dcer  7586kg  4,20  3,5</a:t>
            </a:r>
          </a:p>
          <a:p>
            <a:r>
              <a:rPr lang="cs-CZ" b="1" dirty="0" err="1"/>
              <a:t>II.Lakt</a:t>
            </a:r>
            <a:r>
              <a:rPr lang="cs-CZ" b="1" dirty="0"/>
              <a:t> 	691 dcer  8795kg  4,07  3,62</a:t>
            </a:r>
          </a:p>
          <a:p>
            <a:r>
              <a:rPr lang="cs-CZ" b="1" dirty="0" err="1"/>
              <a:t>III.Lakt</a:t>
            </a:r>
            <a:r>
              <a:rPr lang="cs-CZ" b="1" dirty="0"/>
              <a:t>	67 dcer  9347kg  4,11  3,56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635896" y="6129693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Nabídkový list.</a:t>
            </a: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996946" y="463018"/>
            <a:ext cx="3888432" cy="1473265"/>
          </a:xfrm>
          <a:solidFill>
            <a:srgbClr val="F9E86B"/>
          </a:solidFill>
          <a:ln w="38100" cmpd="sng">
            <a:solidFill>
              <a:schemeClr val="accent6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cs-CZ" sz="3400" b="1" i="1" dirty="0">
                <a:solidFill>
                  <a:srgbClr val="713605"/>
                </a:solidFill>
                <a:latin typeface="Arial Black" panose="020B0A04020102020204" pitchFamily="34" charset="0"/>
              </a:rPr>
              <a:t>HG-403</a:t>
            </a:r>
            <a:br>
              <a:rPr lang="cs-CZ" sz="3400" b="1" i="1" dirty="0">
                <a:solidFill>
                  <a:srgbClr val="713605"/>
                </a:solidFill>
                <a:latin typeface="Arial Black" panose="020B0A04020102020204" pitchFamily="34" charset="0"/>
              </a:rPr>
            </a:br>
            <a:r>
              <a:rPr lang="cs-CZ" sz="3400" b="1" i="1" dirty="0">
                <a:solidFill>
                  <a:srgbClr val="713605"/>
                </a:solidFill>
                <a:latin typeface="Arial Black" panose="020B0A04020102020204" pitchFamily="34" charset="0"/>
              </a:rPr>
              <a:t>MAGNUM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040">
            <a:off x="467544" y="5805264"/>
            <a:ext cx="64611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3DD1A4D4-D27C-49B5-8C3B-A0FC3C4940AA}"/>
              </a:ext>
            </a:extLst>
          </p:cNvPr>
          <p:cNvSpPr txBox="1"/>
          <p:nvPr/>
        </p:nvSpPr>
        <p:spPr>
          <a:xfrm>
            <a:off x="4996946" y="2161405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* 15.9.2013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F161EB3C-F986-496F-B853-895979886C0D}"/>
              </a:ext>
            </a:extLst>
          </p:cNvPr>
          <p:cNvSpPr txBox="1"/>
          <p:nvPr/>
        </p:nvSpPr>
        <p:spPr>
          <a:xfrm>
            <a:off x="4996946" y="2716035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NAHOŘANSKÁ a.s.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DC401A1-0DAE-454A-ACBA-A235E4A1E001}"/>
              </a:ext>
            </a:extLst>
          </p:cNvPr>
          <p:cNvSpPr txBox="1"/>
          <p:nvPr/>
        </p:nvSpPr>
        <p:spPr>
          <a:xfrm>
            <a:off x="257231" y="4008065"/>
            <a:ext cx="4486305" cy="16004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0070C0"/>
                </a:solidFill>
                <a:latin typeface="Arial Black" panose="020B0A04020102020204" pitchFamily="34" charset="0"/>
              </a:rPr>
              <a:t>GZW	123	</a:t>
            </a:r>
            <a:r>
              <a:rPr lang="cs-CZ" sz="3200" dirty="0">
                <a:latin typeface="Arial Black" panose="020B0A04020102020204" pitchFamily="34" charset="0"/>
              </a:rPr>
              <a:t>    </a:t>
            </a:r>
            <a:r>
              <a:rPr lang="cs-CZ" sz="1200" dirty="0">
                <a:latin typeface="Arial Black" panose="020B0A04020102020204" pitchFamily="34" charset="0"/>
              </a:rPr>
              <a:t>PH 08/2024</a:t>
            </a:r>
            <a:endParaRPr lang="cs-CZ" sz="12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r>
              <a:rPr lang="cs-CZ" sz="2200" dirty="0">
                <a:latin typeface="Arial Black" panose="020B0A04020102020204" pitchFamily="34" charset="0"/>
              </a:rPr>
              <a:t>MW	120</a:t>
            </a:r>
            <a:r>
              <a:rPr lang="cs-CZ" sz="1200" b="1" dirty="0">
                <a:latin typeface="Arial Black" panose="020B0A04020102020204" pitchFamily="34" charset="0"/>
              </a:rPr>
              <a:t>	+610  +0,16  +39  -0,01  +21</a:t>
            </a:r>
            <a:endParaRPr lang="cs-CZ" sz="2200" dirty="0">
              <a:latin typeface="Arial Black" panose="020B0A04020102020204" pitchFamily="34" charset="0"/>
            </a:endParaRPr>
          </a:p>
          <a:p>
            <a:r>
              <a:rPr lang="cs-CZ" sz="2200" dirty="0">
                <a:latin typeface="Arial Black" panose="020B0A04020102020204" pitchFamily="34" charset="0"/>
              </a:rPr>
              <a:t>FW	89</a:t>
            </a:r>
          </a:p>
          <a:p>
            <a:r>
              <a:rPr lang="cs-CZ" sz="2200" dirty="0">
                <a:latin typeface="Arial Black" panose="020B0A04020102020204" pitchFamily="34" charset="0"/>
              </a:rPr>
              <a:t>FIT	110</a:t>
            </a:r>
          </a:p>
        </p:txBody>
      </p:sp>
      <p:pic>
        <p:nvPicPr>
          <p:cNvPr id="1026" name="Picture 2" descr="https://www.plemo.cz/files/2024/06/foto-1.JPG">
            <a:extLst>
              <a:ext uri="{FF2B5EF4-FFF2-40B4-BE49-F238E27FC236}">
                <a16:creationId xmlns:a16="http://schemas.microsoft.com/office/drawing/2014/main" id="{445987EB-2DA7-4308-873F-63F9A30959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7" t="8948" r="6994" b="2757"/>
          <a:stretch/>
        </p:blipFill>
        <p:spPr bwMode="auto">
          <a:xfrm>
            <a:off x="281548" y="449479"/>
            <a:ext cx="4490231" cy="298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39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29004C76-8F9E-4BFB-A2F2-E8F8BCBEB6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2656"/>
            <a:ext cx="8928992" cy="5937780"/>
          </a:xfr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D2FED23-86AA-4354-9FEC-FD113DB050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310519"/>
            <a:ext cx="1255127" cy="54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79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58D9F6-C80C-49D8-892B-667C4AEB08D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Naše doporučení pro řešení reprodukce stáda.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229B607-2FF4-469A-B599-14A5BC6CA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388" y="1772816"/>
            <a:ext cx="7931224" cy="4525963"/>
          </a:xfrm>
          <a:solidFill>
            <a:schemeClr val="bg1">
              <a:lumMod val="85000"/>
              <a:alpha val="6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3600" b="1" u="sng" dirty="0">
                <a:solidFill>
                  <a:srgbClr val="C00000"/>
                </a:solidFill>
              </a:rPr>
              <a:t>Index FRW</a:t>
            </a:r>
            <a:r>
              <a:rPr lang="cs-CZ" dirty="0"/>
              <a:t> – index plodnosti dcer (zahrnuje – </a:t>
            </a:r>
            <a:r>
              <a:rPr lang="cs-CZ" dirty="0" err="1"/>
              <a:t>NRtest</a:t>
            </a:r>
            <a:r>
              <a:rPr lang="cs-CZ" dirty="0"/>
              <a:t> a mezidobí, rané poruchy plodnosti, cysty).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SANTAL </a:t>
            </a:r>
            <a:r>
              <a:rPr lang="cs-CZ" sz="2400" b="1" dirty="0"/>
              <a:t>ET</a:t>
            </a:r>
            <a:r>
              <a:rPr lang="cs-CZ" b="1" dirty="0"/>
              <a:t> BD-133			126</a:t>
            </a:r>
          </a:p>
          <a:p>
            <a:r>
              <a:rPr lang="cs-CZ" b="1" dirty="0"/>
              <a:t>URGENT HG-529			124</a:t>
            </a:r>
          </a:p>
          <a:p>
            <a:r>
              <a:rPr lang="cs-CZ" b="1" dirty="0"/>
              <a:t>WESTERN Pp* HG-582		123</a:t>
            </a:r>
          </a:p>
          <a:p>
            <a:r>
              <a:rPr lang="cs-CZ" b="1" dirty="0"/>
              <a:t>VIKTORIN RAD-616			117</a:t>
            </a:r>
          </a:p>
          <a:p>
            <a:r>
              <a:rPr lang="cs-CZ" b="1" dirty="0"/>
              <a:t>WRESTLING </a:t>
            </a:r>
            <a:r>
              <a:rPr lang="cs-CZ" sz="2400" b="1" dirty="0"/>
              <a:t>ET</a:t>
            </a:r>
            <a:r>
              <a:rPr lang="cs-CZ" b="1" dirty="0"/>
              <a:t> Pp* HG-573		116 </a:t>
            </a:r>
          </a:p>
          <a:p>
            <a:r>
              <a:rPr lang="cs-CZ" b="1" dirty="0"/>
              <a:t>WOHNOUT </a:t>
            </a:r>
            <a:r>
              <a:rPr lang="cs-CZ" sz="2400" b="1" dirty="0"/>
              <a:t>ET</a:t>
            </a:r>
            <a:r>
              <a:rPr lang="cs-CZ" b="1" dirty="0"/>
              <a:t> Pp* HG-574	 	116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6C7F94E-2CF8-4C36-A6C4-BFD060FED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9910" y="6036373"/>
            <a:ext cx="1774090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10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0D8E62D-C629-47CA-9E98-4F7FCBF1B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412" y="1844824"/>
            <a:ext cx="7499176" cy="4525963"/>
          </a:xfrm>
          <a:solidFill>
            <a:schemeClr val="bg1">
              <a:lumMod val="85000"/>
              <a:alpha val="6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600" b="1" u="sng" dirty="0">
                <a:solidFill>
                  <a:srgbClr val="C00000"/>
                </a:solidFill>
              </a:rPr>
              <a:t>Index EGW</a:t>
            </a:r>
            <a:r>
              <a:rPr lang="cs-CZ" dirty="0"/>
              <a:t> – index zdraví vemene (zahrnuje – somatické buňky, mastitidy).</a:t>
            </a:r>
          </a:p>
          <a:p>
            <a:r>
              <a:rPr lang="cs-CZ" b="1" dirty="0"/>
              <a:t>ZORAN ZEL-156			133</a:t>
            </a:r>
          </a:p>
          <a:p>
            <a:r>
              <a:rPr lang="cs-CZ" b="1" dirty="0"/>
              <a:t>WESTERN Pp* HG-582		126</a:t>
            </a:r>
          </a:p>
          <a:p>
            <a:r>
              <a:rPr lang="cs-CZ" b="1" dirty="0"/>
              <a:t>MEDARD MOR-373			126</a:t>
            </a:r>
          </a:p>
          <a:p>
            <a:r>
              <a:rPr lang="cs-CZ" b="1" dirty="0"/>
              <a:t>WOHNOUT </a:t>
            </a:r>
            <a:r>
              <a:rPr lang="cs-CZ" sz="2400" b="1" dirty="0"/>
              <a:t>ET </a:t>
            </a:r>
            <a:r>
              <a:rPr lang="cs-CZ" b="1" dirty="0"/>
              <a:t>Pp* HG-574	119</a:t>
            </a:r>
          </a:p>
          <a:p>
            <a:r>
              <a:rPr lang="cs-CZ" b="1" dirty="0"/>
              <a:t>MACHR MOR-360			119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E4CD91C4-0366-47FF-96E9-A9346C0B642A}"/>
              </a:ext>
            </a:extLst>
          </p:cNvPr>
          <p:cNvSpPr txBox="1">
            <a:spLocks/>
          </p:cNvSpPr>
          <p:nvPr/>
        </p:nvSpPr>
        <p:spPr>
          <a:xfrm>
            <a:off x="457200" y="332656"/>
            <a:ext cx="8229600" cy="1143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>
                <a:solidFill>
                  <a:srgbClr val="C00000"/>
                </a:solidFill>
              </a:rPr>
              <a:t>Naše doporučení pro řešení zdravotního stavu vemen.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657819E-4E56-4589-9E5B-9A598C7C6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9910" y="6036373"/>
            <a:ext cx="1774090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2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E27BCA9-8AE6-4660-8811-E0F182DFF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357" y="1772816"/>
            <a:ext cx="7617223" cy="4525963"/>
          </a:xfrm>
          <a:solidFill>
            <a:schemeClr val="bg1">
              <a:lumMod val="85000"/>
              <a:alpha val="6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u="sng" dirty="0">
                <a:solidFill>
                  <a:srgbClr val="C00000"/>
                </a:solidFill>
              </a:rPr>
              <a:t>Souhrnné znaky vemene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sz="2600" dirty="0"/>
              <a:t>v sobě obsahují hodnoty lineárních znaků – délka vemene </a:t>
            </a:r>
            <a:r>
              <a:rPr lang="cs-CZ" sz="2600" dirty="0" err="1"/>
              <a:t>př.čtvtě</a:t>
            </a:r>
            <a:r>
              <a:rPr lang="cs-CZ" sz="2600" dirty="0"/>
              <a:t>, délka </a:t>
            </a:r>
            <a:r>
              <a:rPr lang="cs-CZ" sz="2600" dirty="0" err="1"/>
              <a:t>zad.upnutí</a:t>
            </a:r>
            <a:r>
              <a:rPr lang="cs-CZ" sz="2600" dirty="0"/>
              <a:t>, závěsný vaz, hloubka vemene, úhel </a:t>
            </a:r>
            <a:r>
              <a:rPr lang="cs-CZ" sz="2600" dirty="0" err="1"/>
              <a:t>před.upnutí</a:t>
            </a:r>
            <a:r>
              <a:rPr lang="cs-CZ" sz="2600" dirty="0"/>
              <a:t>, rozmístění </a:t>
            </a:r>
            <a:r>
              <a:rPr lang="cs-CZ" sz="2600" dirty="0" err="1"/>
              <a:t>před.struků</a:t>
            </a:r>
            <a:r>
              <a:rPr lang="cs-CZ" sz="2600" dirty="0"/>
              <a:t>, postavení struků, délka struků, tloušťka struků.</a:t>
            </a:r>
          </a:p>
          <a:p>
            <a:pPr marL="0" indent="0">
              <a:buNone/>
            </a:pPr>
            <a:endParaRPr lang="cs-CZ" sz="2400" u="sng" dirty="0"/>
          </a:p>
          <a:p>
            <a:r>
              <a:rPr lang="cs-CZ" b="1" dirty="0"/>
              <a:t>MACHR MOR-360			125</a:t>
            </a:r>
          </a:p>
          <a:p>
            <a:r>
              <a:rPr lang="cs-CZ" b="1" dirty="0"/>
              <a:t>WESTERN Pp* HG-582		124</a:t>
            </a:r>
          </a:p>
          <a:p>
            <a:r>
              <a:rPr lang="cs-CZ" b="1" dirty="0"/>
              <a:t>MEDARD	MOR-373			123</a:t>
            </a:r>
          </a:p>
          <a:p>
            <a:r>
              <a:rPr lang="cs-CZ" b="1" dirty="0"/>
              <a:t>VIKTORIN RAD-616			119</a:t>
            </a:r>
          </a:p>
          <a:p>
            <a:r>
              <a:rPr lang="cs-CZ" b="1" dirty="0"/>
              <a:t>MEANDER MOR-343			119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D4D24FF-6B3C-487F-B6F3-05E034921AE7}"/>
              </a:ext>
            </a:extLst>
          </p:cNvPr>
          <p:cNvSpPr txBox="1">
            <a:spLocks/>
          </p:cNvSpPr>
          <p:nvPr/>
        </p:nvSpPr>
        <p:spPr>
          <a:xfrm>
            <a:off x="483169" y="332656"/>
            <a:ext cx="8229600" cy="1143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>
                <a:solidFill>
                  <a:srgbClr val="C00000"/>
                </a:solidFill>
              </a:rPr>
              <a:t>Naše doporučení pro řešení celkového exteriéru vemen.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BAF6F5A-54A6-4130-9FBD-6C8EA5E28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9910" y="6036373"/>
            <a:ext cx="1774090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64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185395" y="1052736"/>
            <a:ext cx="6597575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500" kern="2500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952C0B"/>
                </a:solidFill>
                <a:latin typeface="Arial Black" panose="020B0A04020102020204" pitchFamily="34" charset="0"/>
              </a:rPr>
              <a:t>Děkuji za pozornost!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4" y="3429000"/>
            <a:ext cx="3634261" cy="24311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034" y="2060848"/>
            <a:ext cx="3740644" cy="24868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65" y="3429000"/>
            <a:ext cx="3654247" cy="24311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5661248"/>
            <a:ext cx="2146066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34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827584" y="3429000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37" name="Obrázek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373" y="5805264"/>
            <a:ext cx="1772107" cy="772985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281548" y="3525013"/>
            <a:ext cx="85942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Arial Black" panose="020B0A04020102020204" pitchFamily="34" charset="0"/>
              </a:rPr>
              <a:t>VIRGINIA x REMMEL x EROGEN</a:t>
            </a:r>
          </a:p>
          <a:p>
            <a:endParaRPr lang="cs-CZ" sz="1400" dirty="0">
              <a:solidFill>
                <a:srgbClr val="CC33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996946" y="3977287"/>
            <a:ext cx="3878852" cy="163121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Výborná vlastní plodnost = 121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Výborné rozmístění struků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Masná užitkovost synů</a:t>
            </a:r>
          </a:p>
          <a:p>
            <a:endParaRPr lang="cs-CZ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A1A2, AB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635896" y="6129693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Katalog str.: </a:t>
            </a:r>
            <a:r>
              <a:rPr lang="cs-CZ" sz="2400" b="1" dirty="0"/>
              <a:t>11</a:t>
            </a:r>
            <a:r>
              <a:rPr lang="cs-CZ" b="1" dirty="0"/>
              <a:t>  </a:t>
            </a: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996946" y="463018"/>
            <a:ext cx="3888432" cy="1473265"/>
          </a:xfrm>
          <a:solidFill>
            <a:srgbClr val="F9E86B"/>
          </a:solidFill>
          <a:ln w="38100" cmpd="sng">
            <a:solidFill>
              <a:schemeClr val="accent6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cs-CZ" sz="3400" b="1" i="1" dirty="0">
                <a:solidFill>
                  <a:srgbClr val="713605"/>
                </a:solidFill>
                <a:latin typeface="Arial Black" panose="020B0A04020102020204" pitchFamily="34" charset="0"/>
              </a:rPr>
              <a:t>RAD-616</a:t>
            </a:r>
            <a:br>
              <a:rPr lang="cs-CZ" sz="3400" b="1" i="1" dirty="0">
                <a:solidFill>
                  <a:srgbClr val="713605"/>
                </a:solidFill>
                <a:latin typeface="Arial Black" panose="020B0A04020102020204" pitchFamily="34" charset="0"/>
              </a:rPr>
            </a:br>
            <a:r>
              <a:rPr lang="cs-CZ" sz="3400" b="1" i="1" dirty="0">
                <a:solidFill>
                  <a:srgbClr val="713605"/>
                </a:solidFill>
                <a:latin typeface="Arial Black" panose="020B0A04020102020204" pitchFamily="34" charset="0"/>
              </a:rPr>
              <a:t>VIKTORIN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040">
            <a:off x="467544" y="5805264"/>
            <a:ext cx="64611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04" y="447299"/>
            <a:ext cx="4478149" cy="2977969"/>
          </a:xfr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3DD1A4D4-D27C-49B5-8C3B-A0FC3C4940AA}"/>
              </a:ext>
            </a:extLst>
          </p:cNvPr>
          <p:cNvSpPr txBox="1"/>
          <p:nvPr/>
        </p:nvSpPr>
        <p:spPr>
          <a:xfrm>
            <a:off x="4996946" y="2161405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* 31.12.2021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F161EB3C-F986-496F-B853-895979886C0D}"/>
              </a:ext>
            </a:extLst>
          </p:cNvPr>
          <p:cNvSpPr txBox="1"/>
          <p:nvPr/>
        </p:nvSpPr>
        <p:spPr>
          <a:xfrm>
            <a:off x="4996946" y="2716035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ZAS Mžany a.s.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DC401A1-0DAE-454A-ACBA-A235E4A1E001}"/>
              </a:ext>
            </a:extLst>
          </p:cNvPr>
          <p:cNvSpPr txBox="1"/>
          <p:nvPr/>
        </p:nvSpPr>
        <p:spPr>
          <a:xfrm>
            <a:off x="257231" y="4008065"/>
            <a:ext cx="4486305" cy="16004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0070C0"/>
                </a:solidFill>
                <a:latin typeface="Arial Black" panose="020B0A04020102020204" pitchFamily="34" charset="0"/>
              </a:rPr>
              <a:t>GZW	131	</a:t>
            </a:r>
            <a:r>
              <a:rPr lang="cs-CZ" sz="3200" dirty="0">
                <a:latin typeface="Arial Black" panose="020B0A04020102020204" pitchFamily="34" charset="0"/>
              </a:rPr>
              <a:t>    </a:t>
            </a:r>
            <a:r>
              <a:rPr lang="cs-CZ" sz="1200" dirty="0">
                <a:latin typeface="Arial Black" panose="020B0A04020102020204" pitchFamily="34" charset="0"/>
              </a:rPr>
              <a:t>PH 08/2024</a:t>
            </a:r>
            <a:endParaRPr lang="cs-CZ" sz="12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r>
              <a:rPr lang="cs-CZ" sz="2200" dirty="0">
                <a:latin typeface="Arial Black" panose="020B0A04020102020204" pitchFamily="34" charset="0"/>
              </a:rPr>
              <a:t>MW	119	</a:t>
            </a:r>
            <a:r>
              <a:rPr lang="cs-CZ" sz="1200" b="1" dirty="0">
                <a:latin typeface="Arial Black" panose="020B0A04020102020204" pitchFamily="34" charset="0"/>
              </a:rPr>
              <a:t>+783  -0,15  +20  +0,03  +31</a:t>
            </a:r>
            <a:endParaRPr lang="cs-CZ" sz="2200" dirty="0">
              <a:latin typeface="Arial Black" panose="020B0A04020102020204" pitchFamily="34" charset="0"/>
            </a:endParaRPr>
          </a:p>
          <a:p>
            <a:r>
              <a:rPr lang="cs-CZ" sz="2200" dirty="0">
                <a:latin typeface="Arial Black" panose="020B0A04020102020204" pitchFamily="34" charset="0"/>
              </a:rPr>
              <a:t>FW	115</a:t>
            </a:r>
          </a:p>
          <a:p>
            <a:r>
              <a:rPr lang="cs-CZ" sz="2200" dirty="0">
                <a:latin typeface="Arial Black" panose="020B0A04020102020204" pitchFamily="34" charset="0"/>
              </a:rPr>
              <a:t>FIT	115</a:t>
            </a:r>
          </a:p>
        </p:txBody>
      </p:sp>
    </p:spTree>
    <p:extLst>
      <p:ext uri="{BB962C8B-B14F-4D97-AF65-F5344CB8AC3E}">
        <p14:creationId xmlns:p14="http://schemas.microsoft.com/office/powerpoint/2010/main" val="78497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827584" y="3429000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37" name="Obrázek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373" y="5805264"/>
            <a:ext cx="1772107" cy="772985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281548" y="3525013"/>
            <a:ext cx="85942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Arial Black" panose="020B0A04020102020204" pitchFamily="34" charset="0"/>
              </a:rPr>
              <a:t>MCGYVER x HARIBO x VALFIN JB</a:t>
            </a:r>
          </a:p>
          <a:p>
            <a:endParaRPr lang="cs-CZ" sz="1400" dirty="0">
              <a:solidFill>
                <a:srgbClr val="CC33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996946" y="3977287"/>
            <a:ext cx="3878852" cy="163121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Vyvážená produkce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Mléčné složky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Funkční končetiny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A2A2, AB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635896" y="6129693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Katalog str.:  </a:t>
            </a:r>
            <a:r>
              <a:rPr lang="cs-CZ" sz="2400" b="1" dirty="0"/>
              <a:t>9</a:t>
            </a:r>
            <a:r>
              <a:rPr lang="cs-CZ" b="1" dirty="0"/>
              <a:t> </a:t>
            </a: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996946" y="463018"/>
            <a:ext cx="3888432" cy="1473265"/>
          </a:xfrm>
          <a:solidFill>
            <a:srgbClr val="F9E86B"/>
          </a:solidFill>
          <a:ln w="38100" cmpd="sng">
            <a:solidFill>
              <a:schemeClr val="accent6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cs-CZ" sz="3400" b="1" i="1" dirty="0">
                <a:solidFill>
                  <a:srgbClr val="713605"/>
                </a:solidFill>
                <a:latin typeface="Arial Black" panose="020B0A04020102020204" pitchFamily="34" charset="0"/>
              </a:rPr>
              <a:t>MOR-343</a:t>
            </a:r>
            <a:br>
              <a:rPr lang="cs-CZ" sz="3400" b="1" i="1" dirty="0">
                <a:solidFill>
                  <a:srgbClr val="713605"/>
                </a:solidFill>
                <a:latin typeface="Arial Black" panose="020B0A04020102020204" pitchFamily="34" charset="0"/>
              </a:rPr>
            </a:br>
            <a:r>
              <a:rPr lang="cs-CZ" sz="3400" b="1" i="1" dirty="0">
                <a:solidFill>
                  <a:srgbClr val="713605"/>
                </a:solidFill>
                <a:latin typeface="Arial Black" panose="020B0A04020102020204" pitchFamily="34" charset="0"/>
              </a:rPr>
              <a:t>MEANDER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040">
            <a:off x="467544" y="5805264"/>
            <a:ext cx="64611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04" y="445433"/>
            <a:ext cx="4478149" cy="2981700"/>
          </a:xfr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3DD1A4D4-D27C-49B5-8C3B-A0FC3C4940AA}"/>
              </a:ext>
            </a:extLst>
          </p:cNvPr>
          <p:cNvSpPr txBox="1"/>
          <p:nvPr/>
        </p:nvSpPr>
        <p:spPr>
          <a:xfrm>
            <a:off x="4996946" y="2161405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* 8.7.2021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F161EB3C-F986-496F-B853-895979886C0D}"/>
              </a:ext>
            </a:extLst>
          </p:cNvPr>
          <p:cNvSpPr txBox="1"/>
          <p:nvPr/>
        </p:nvSpPr>
        <p:spPr>
          <a:xfrm>
            <a:off x="4996946" y="2716035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NAHOŘANSKÁ a.s.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DC401A1-0DAE-454A-ACBA-A235E4A1E001}"/>
              </a:ext>
            </a:extLst>
          </p:cNvPr>
          <p:cNvSpPr txBox="1"/>
          <p:nvPr/>
        </p:nvSpPr>
        <p:spPr>
          <a:xfrm>
            <a:off x="257231" y="4008065"/>
            <a:ext cx="4486305" cy="16004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0070C0"/>
                </a:solidFill>
                <a:latin typeface="Arial Black" panose="020B0A04020102020204" pitchFamily="34" charset="0"/>
              </a:rPr>
              <a:t>GZW	131	</a:t>
            </a:r>
            <a:r>
              <a:rPr lang="cs-CZ" sz="3200" dirty="0">
                <a:latin typeface="Arial Black" panose="020B0A04020102020204" pitchFamily="34" charset="0"/>
              </a:rPr>
              <a:t>    </a:t>
            </a:r>
            <a:r>
              <a:rPr lang="cs-CZ" sz="1200" dirty="0">
                <a:latin typeface="Arial Black" panose="020B0A04020102020204" pitchFamily="34" charset="0"/>
              </a:rPr>
              <a:t>PH 08/2024</a:t>
            </a:r>
            <a:endParaRPr lang="cs-CZ" sz="12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r>
              <a:rPr lang="cs-CZ" sz="2200" dirty="0">
                <a:latin typeface="Arial Black" panose="020B0A04020102020204" pitchFamily="34" charset="0"/>
              </a:rPr>
              <a:t>MW	120	</a:t>
            </a:r>
            <a:r>
              <a:rPr lang="cs-CZ" sz="1200" b="1" dirty="0">
                <a:latin typeface="Arial Black" panose="020B0A04020102020204" pitchFamily="34" charset="0"/>
              </a:rPr>
              <a:t>+585  +0,11  +34  +0,03  +24</a:t>
            </a:r>
            <a:endParaRPr lang="cs-CZ" sz="2200" dirty="0">
              <a:latin typeface="Arial Black" panose="020B0A04020102020204" pitchFamily="34" charset="0"/>
            </a:endParaRPr>
          </a:p>
          <a:p>
            <a:r>
              <a:rPr lang="cs-CZ" sz="2200" dirty="0">
                <a:latin typeface="Arial Black" panose="020B0A04020102020204" pitchFamily="34" charset="0"/>
              </a:rPr>
              <a:t>FW	103</a:t>
            </a:r>
          </a:p>
          <a:p>
            <a:r>
              <a:rPr lang="cs-CZ" sz="2200" dirty="0">
                <a:latin typeface="Arial Black" panose="020B0A04020102020204" pitchFamily="34" charset="0"/>
              </a:rPr>
              <a:t>FIT	119</a:t>
            </a:r>
          </a:p>
        </p:txBody>
      </p:sp>
    </p:spTree>
    <p:extLst>
      <p:ext uri="{BB962C8B-B14F-4D97-AF65-F5344CB8AC3E}">
        <p14:creationId xmlns:p14="http://schemas.microsoft.com/office/powerpoint/2010/main" val="18478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827584" y="3429000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37" name="Obrázek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373" y="5805264"/>
            <a:ext cx="1772107" cy="772985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281548" y="3525013"/>
            <a:ext cx="85942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Arial Black" panose="020B0A04020102020204" pitchFamily="34" charset="0"/>
              </a:rPr>
              <a:t>MCGYVER x EVEREST x GALILEO</a:t>
            </a:r>
          </a:p>
          <a:p>
            <a:endParaRPr lang="cs-CZ" sz="1400" dirty="0">
              <a:solidFill>
                <a:srgbClr val="CC33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996946" y="3977287"/>
            <a:ext cx="3878852" cy="163121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Vyvážená produkce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Stálost plemenných hodnot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Výrazná vemena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A1A2, AB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635896" y="6129693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Katalog str.:  </a:t>
            </a:r>
            <a:r>
              <a:rPr lang="cs-CZ" sz="2400" b="1" dirty="0"/>
              <a:t>8</a:t>
            </a: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996946" y="463018"/>
            <a:ext cx="3888432" cy="1473265"/>
          </a:xfrm>
          <a:solidFill>
            <a:srgbClr val="F9E86B"/>
          </a:solidFill>
          <a:ln w="38100" cmpd="sng">
            <a:solidFill>
              <a:schemeClr val="accent6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cs-CZ" sz="3400" b="1" i="1" dirty="0">
                <a:solidFill>
                  <a:srgbClr val="713605"/>
                </a:solidFill>
                <a:latin typeface="Arial Black" panose="020B0A04020102020204" pitchFamily="34" charset="0"/>
              </a:rPr>
              <a:t>MOR-328</a:t>
            </a:r>
            <a:br>
              <a:rPr lang="cs-CZ" sz="3400" b="1" i="1" dirty="0">
                <a:solidFill>
                  <a:srgbClr val="713605"/>
                </a:solidFill>
                <a:latin typeface="Arial Black" panose="020B0A04020102020204" pitchFamily="34" charset="0"/>
              </a:rPr>
            </a:br>
            <a:r>
              <a:rPr lang="cs-CZ" sz="3400" b="1" i="1" dirty="0">
                <a:solidFill>
                  <a:srgbClr val="713605"/>
                </a:solidFill>
                <a:latin typeface="Arial Black" panose="020B0A04020102020204" pitchFamily="34" charset="0"/>
              </a:rPr>
              <a:t>MASKOT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040">
            <a:off x="467544" y="5805264"/>
            <a:ext cx="64611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04" y="447298"/>
            <a:ext cx="4478149" cy="2977969"/>
          </a:xfr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3DD1A4D4-D27C-49B5-8C3B-A0FC3C4940AA}"/>
              </a:ext>
            </a:extLst>
          </p:cNvPr>
          <p:cNvSpPr txBox="1"/>
          <p:nvPr/>
        </p:nvSpPr>
        <p:spPr>
          <a:xfrm>
            <a:off x="4996946" y="2161405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* 8.5.2021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F161EB3C-F986-496F-B853-895979886C0D}"/>
              </a:ext>
            </a:extLst>
          </p:cNvPr>
          <p:cNvSpPr txBox="1"/>
          <p:nvPr/>
        </p:nvSpPr>
        <p:spPr>
          <a:xfrm>
            <a:off x="4996946" y="2716035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NAHOŘANSKÁ a.s.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DC401A1-0DAE-454A-ACBA-A235E4A1E001}"/>
              </a:ext>
            </a:extLst>
          </p:cNvPr>
          <p:cNvSpPr txBox="1"/>
          <p:nvPr/>
        </p:nvSpPr>
        <p:spPr>
          <a:xfrm>
            <a:off x="257231" y="4008065"/>
            <a:ext cx="4486305" cy="16004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0070C0"/>
                </a:solidFill>
                <a:latin typeface="Arial Black" panose="020B0A04020102020204" pitchFamily="34" charset="0"/>
              </a:rPr>
              <a:t>GZW	131	</a:t>
            </a:r>
            <a:r>
              <a:rPr lang="cs-CZ" sz="3200" dirty="0">
                <a:latin typeface="Arial Black" panose="020B0A04020102020204" pitchFamily="34" charset="0"/>
              </a:rPr>
              <a:t>    </a:t>
            </a:r>
            <a:r>
              <a:rPr lang="cs-CZ" sz="1200" dirty="0">
                <a:latin typeface="Arial Black" panose="020B0A04020102020204" pitchFamily="34" charset="0"/>
              </a:rPr>
              <a:t>PH 08/2024</a:t>
            </a:r>
            <a:endParaRPr lang="cs-CZ" sz="12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r>
              <a:rPr lang="cs-CZ" sz="2200" dirty="0">
                <a:latin typeface="Arial Black" panose="020B0A04020102020204" pitchFamily="34" charset="0"/>
              </a:rPr>
              <a:t>MW	123	</a:t>
            </a:r>
            <a:r>
              <a:rPr lang="cs-CZ" sz="1200" b="1" dirty="0">
                <a:latin typeface="Arial Black" panose="020B0A04020102020204" pitchFamily="34" charset="0"/>
              </a:rPr>
              <a:t>+805  +0,06  +39  -0,01  +28</a:t>
            </a:r>
            <a:endParaRPr lang="cs-CZ" sz="2200" dirty="0">
              <a:latin typeface="Arial Black" panose="020B0A04020102020204" pitchFamily="34" charset="0"/>
            </a:endParaRPr>
          </a:p>
          <a:p>
            <a:r>
              <a:rPr lang="cs-CZ" sz="2200" dirty="0">
                <a:latin typeface="Arial Black" panose="020B0A04020102020204" pitchFamily="34" charset="0"/>
              </a:rPr>
              <a:t>FW	108</a:t>
            </a:r>
          </a:p>
          <a:p>
            <a:r>
              <a:rPr lang="cs-CZ" sz="2200" dirty="0">
                <a:latin typeface="Arial Black" panose="020B0A04020102020204" pitchFamily="34" charset="0"/>
              </a:rPr>
              <a:t>FIT	113</a:t>
            </a:r>
          </a:p>
        </p:txBody>
      </p:sp>
    </p:spTree>
    <p:extLst>
      <p:ext uri="{BB962C8B-B14F-4D97-AF65-F5344CB8AC3E}">
        <p14:creationId xmlns:p14="http://schemas.microsoft.com/office/powerpoint/2010/main" val="379715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827584" y="3429000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37" name="Obrázek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373" y="5805264"/>
            <a:ext cx="1772107" cy="772985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281548" y="3525013"/>
            <a:ext cx="85942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Arial Black" panose="020B0A04020102020204" pitchFamily="34" charset="0"/>
              </a:rPr>
              <a:t>WARLOCK x HERMELIN x HORNET</a:t>
            </a:r>
          </a:p>
          <a:p>
            <a:endParaRPr lang="cs-CZ" sz="1400" dirty="0">
              <a:solidFill>
                <a:srgbClr val="CC33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996946" y="3977287"/>
            <a:ext cx="3878852" cy="163121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Vysoká mléčná produkce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Vyvážený exteriér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Zdravá vemena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A1A1, AB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635896" y="6129693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Katalog str.:  </a:t>
            </a:r>
            <a:r>
              <a:rPr lang="cs-CZ" sz="2400" b="1" dirty="0"/>
              <a:t>12</a:t>
            </a:r>
            <a:r>
              <a:rPr lang="cs-CZ" b="1" dirty="0"/>
              <a:t> </a:t>
            </a: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996946" y="463018"/>
            <a:ext cx="3888432" cy="1473265"/>
          </a:xfrm>
          <a:solidFill>
            <a:srgbClr val="F9E86B"/>
          </a:solidFill>
          <a:ln w="38100" cmpd="sng">
            <a:solidFill>
              <a:schemeClr val="accent6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cs-CZ" sz="3400" b="1" i="1" dirty="0">
                <a:solidFill>
                  <a:srgbClr val="713605"/>
                </a:solidFill>
                <a:latin typeface="Arial Black" panose="020B0A04020102020204" pitchFamily="34" charset="0"/>
              </a:rPr>
              <a:t>HG-557</a:t>
            </a:r>
            <a:br>
              <a:rPr lang="cs-CZ" sz="3400" b="1" i="1" dirty="0">
                <a:solidFill>
                  <a:srgbClr val="713605"/>
                </a:solidFill>
                <a:latin typeface="Arial Black" panose="020B0A04020102020204" pitchFamily="34" charset="0"/>
              </a:rPr>
            </a:br>
            <a:r>
              <a:rPr lang="cs-CZ" sz="3400" b="1" i="1" dirty="0">
                <a:solidFill>
                  <a:srgbClr val="713605"/>
                </a:solidFill>
                <a:latin typeface="Arial Black" panose="020B0A04020102020204" pitchFamily="34" charset="0"/>
              </a:rPr>
              <a:t>WARMELIN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040">
            <a:off x="467544" y="5805264"/>
            <a:ext cx="64611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04" y="447299"/>
            <a:ext cx="4478149" cy="2977969"/>
          </a:xfr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3DD1A4D4-D27C-49B5-8C3B-A0FC3C4940AA}"/>
              </a:ext>
            </a:extLst>
          </p:cNvPr>
          <p:cNvSpPr txBox="1"/>
          <p:nvPr/>
        </p:nvSpPr>
        <p:spPr>
          <a:xfrm>
            <a:off x="4996946" y="2161405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* 25.5.2022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F161EB3C-F986-496F-B853-895979886C0D}"/>
              </a:ext>
            </a:extLst>
          </p:cNvPr>
          <p:cNvSpPr txBox="1"/>
          <p:nvPr/>
        </p:nvSpPr>
        <p:spPr>
          <a:xfrm>
            <a:off x="4996946" y="2716035"/>
            <a:ext cx="38884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b="1" dirty="0"/>
              <a:t>ZD Krásná Hora nad Vltavou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DC401A1-0DAE-454A-ACBA-A235E4A1E001}"/>
              </a:ext>
            </a:extLst>
          </p:cNvPr>
          <p:cNvSpPr txBox="1"/>
          <p:nvPr/>
        </p:nvSpPr>
        <p:spPr>
          <a:xfrm>
            <a:off x="257231" y="4008065"/>
            <a:ext cx="4486305" cy="16004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0070C0"/>
                </a:solidFill>
                <a:latin typeface="Arial Black" panose="020B0A04020102020204" pitchFamily="34" charset="0"/>
              </a:rPr>
              <a:t>GZW	131	</a:t>
            </a:r>
            <a:r>
              <a:rPr lang="cs-CZ" sz="3200" dirty="0">
                <a:latin typeface="Arial Black" panose="020B0A04020102020204" pitchFamily="34" charset="0"/>
              </a:rPr>
              <a:t>    </a:t>
            </a:r>
            <a:r>
              <a:rPr lang="cs-CZ" sz="1200" dirty="0">
                <a:latin typeface="Arial Black" panose="020B0A04020102020204" pitchFamily="34" charset="0"/>
              </a:rPr>
              <a:t>PH 08/2024</a:t>
            </a:r>
            <a:endParaRPr lang="cs-CZ" sz="12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r>
              <a:rPr lang="cs-CZ" sz="2200" dirty="0">
                <a:latin typeface="Arial Black" panose="020B0A04020102020204" pitchFamily="34" charset="0"/>
              </a:rPr>
              <a:t>MW	127	</a:t>
            </a:r>
            <a:r>
              <a:rPr lang="cs-CZ" sz="1200" b="1" dirty="0">
                <a:latin typeface="Arial Black" panose="020B0A04020102020204" pitchFamily="34" charset="0"/>
              </a:rPr>
              <a:t>+1151  -0,07  +42  -0,06  +35</a:t>
            </a:r>
            <a:endParaRPr lang="cs-CZ" sz="2200" dirty="0">
              <a:latin typeface="Arial Black" panose="020B0A04020102020204" pitchFamily="34" charset="0"/>
            </a:endParaRPr>
          </a:p>
          <a:p>
            <a:r>
              <a:rPr lang="cs-CZ" sz="2200" dirty="0">
                <a:latin typeface="Arial Black" panose="020B0A04020102020204" pitchFamily="34" charset="0"/>
              </a:rPr>
              <a:t>FW	107</a:t>
            </a:r>
          </a:p>
          <a:p>
            <a:r>
              <a:rPr lang="cs-CZ" sz="2200" dirty="0">
                <a:latin typeface="Arial Black" panose="020B0A04020102020204" pitchFamily="34" charset="0"/>
              </a:rPr>
              <a:t>FIT	110</a:t>
            </a:r>
          </a:p>
        </p:txBody>
      </p:sp>
    </p:spTree>
    <p:extLst>
      <p:ext uri="{BB962C8B-B14F-4D97-AF65-F5344CB8AC3E}">
        <p14:creationId xmlns:p14="http://schemas.microsoft.com/office/powerpoint/2010/main" val="241489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827584" y="3429000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37" name="Obrázek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373" y="5805264"/>
            <a:ext cx="1772107" cy="772985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281548" y="3525013"/>
            <a:ext cx="85942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Arial Black" panose="020B0A04020102020204" pitchFamily="34" charset="0"/>
              </a:rPr>
              <a:t>ZEIGER x IMPERATIV x VALFIN JB</a:t>
            </a:r>
          </a:p>
          <a:p>
            <a:endParaRPr lang="cs-CZ" sz="1400" dirty="0">
              <a:solidFill>
                <a:srgbClr val="CC33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996946" y="3977287"/>
            <a:ext cx="3878852" cy="163121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Komplexní býk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Masná užitkovost synů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Zdravá vemena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A1A2, AB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635896" y="6129693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Katalog str.:  </a:t>
            </a:r>
            <a:r>
              <a:rPr lang="cs-CZ" sz="2400" b="1" dirty="0"/>
              <a:t>15</a:t>
            </a: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996946" y="463018"/>
            <a:ext cx="3888432" cy="1473265"/>
          </a:xfrm>
          <a:solidFill>
            <a:srgbClr val="F9E86B"/>
          </a:solidFill>
          <a:ln w="38100" cmpd="sng">
            <a:solidFill>
              <a:schemeClr val="accent6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cs-CZ" sz="3400" b="1" i="1" dirty="0">
                <a:solidFill>
                  <a:srgbClr val="713605"/>
                </a:solidFill>
                <a:latin typeface="Arial Black" panose="020B0A04020102020204" pitchFamily="34" charset="0"/>
              </a:rPr>
              <a:t>ZEL-156</a:t>
            </a:r>
            <a:br>
              <a:rPr lang="cs-CZ" sz="3400" b="1" i="1" dirty="0">
                <a:solidFill>
                  <a:srgbClr val="713605"/>
                </a:solidFill>
                <a:latin typeface="Arial Black" panose="020B0A04020102020204" pitchFamily="34" charset="0"/>
              </a:rPr>
            </a:br>
            <a:r>
              <a:rPr lang="cs-CZ" sz="3400" b="1" i="1" dirty="0">
                <a:solidFill>
                  <a:srgbClr val="713605"/>
                </a:solidFill>
                <a:latin typeface="Arial Black" panose="020B0A04020102020204" pitchFamily="34" charset="0"/>
              </a:rPr>
              <a:t>ZORAN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040">
            <a:off x="467544" y="5805264"/>
            <a:ext cx="64611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04" y="447299"/>
            <a:ext cx="4478149" cy="2977969"/>
          </a:xfr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3DD1A4D4-D27C-49B5-8C3B-A0FC3C4940AA}"/>
              </a:ext>
            </a:extLst>
          </p:cNvPr>
          <p:cNvSpPr txBox="1"/>
          <p:nvPr/>
        </p:nvSpPr>
        <p:spPr>
          <a:xfrm>
            <a:off x="4996946" y="2161405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* 16.11.2021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F161EB3C-F986-496F-B853-895979886C0D}"/>
              </a:ext>
            </a:extLst>
          </p:cNvPr>
          <p:cNvSpPr txBox="1"/>
          <p:nvPr/>
        </p:nvSpPr>
        <p:spPr>
          <a:xfrm>
            <a:off x="4996946" y="2716035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NAHOŘANSKÁ a.s.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DC401A1-0DAE-454A-ACBA-A235E4A1E001}"/>
              </a:ext>
            </a:extLst>
          </p:cNvPr>
          <p:cNvSpPr txBox="1"/>
          <p:nvPr/>
        </p:nvSpPr>
        <p:spPr>
          <a:xfrm>
            <a:off x="257231" y="4008065"/>
            <a:ext cx="4486305" cy="16004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0070C0"/>
                </a:solidFill>
                <a:latin typeface="Arial Black" panose="020B0A04020102020204" pitchFamily="34" charset="0"/>
              </a:rPr>
              <a:t>GZW	133	</a:t>
            </a:r>
            <a:r>
              <a:rPr lang="cs-CZ" sz="3200" dirty="0">
                <a:latin typeface="Arial Black" panose="020B0A04020102020204" pitchFamily="34" charset="0"/>
              </a:rPr>
              <a:t>    </a:t>
            </a:r>
            <a:r>
              <a:rPr lang="cs-CZ" sz="1200" dirty="0">
                <a:latin typeface="Arial Black" panose="020B0A04020102020204" pitchFamily="34" charset="0"/>
              </a:rPr>
              <a:t>PH 08/2024</a:t>
            </a:r>
            <a:endParaRPr lang="cs-CZ" sz="12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r>
              <a:rPr lang="cs-CZ" sz="2200" dirty="0">
                <a:latin typeface="Arial Black" panose="020B0A04020102020204" pitchFamily="34" charset="0"/>
              </a:rPr>
              <a:t>MW	120</a:t>
            </a:r>
            <a:r>
              <a:rPr lang="cs-CZ" sz="1200" b="1" dirty="0">
                <a:latin typeface="Arial Black" panose="020B0A04020102020204" pitchFamily="34" charset="0"/>
              </a:rPr>
              <a:t>	+711  +0,03  +33  0,00  +26</a:t>
            </a:r>
            <a:endParaRPr lang="cs-CZ" sz="2200" dirty="0">
              <a:latin typeface="Arial Black" panose="020B0A04020102020204" pitchFamily="34" charset="0"/>
            </a:endParaRPr>
          </a:p>
          <a:p>
            <a:r>
              <a:rPr lang="cs-CZ" sz="2200" dirty="0">
                <a:latin typeface="Arial Black" panose="020B0A04020102020204" pitchFamily="34" charset="0"/>
              </a:rPr>
              <a:t>FW	111</a:t>
            </a:r>
          </a:p>
          <a:p>
            <a:r>
              <a:rPr lang="cs-CZ" sz="2200" dirty="0">
                <a:latin typeface="Arial Black" panose="020B0A04020102020204" pitchFamily="34" charset="0"/>
              </a:rPr>
              <a:t>FIT	118</a:t>
            </a:r>
          </a:p>
        </p:txBody>
      </p:sp>
    </p:spTree>
    <p:extLst>
      <p:ext uri="{BB962C8B-B14F-4D97-AF65-F5344CB8AC3E}">
        <p14:creationId xmlns:p14="http://schemas.microsoft.com/office/powerpoint/2010/main" val="130394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827584" y="3429000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37" name="Obrázek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373" y="5805264"/>
            <a:ext cx="1772107" cy="772985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281548" y="3525013"/>
            <a:ext cx="85942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Arial Black" panose="020B0A04020102020204" pitchFamily="34" charset="0"/>
              </a:rPr>
              <a:t>SPUTNIK x MANUAP x EDHAR</a:t>
            </a:r>
          </a:p>
          <a:p>
            <a:endParaRPr lang="cs-CZ" sz="1400" dirty="0">
              <a:solidFill>
                <a:srgbClr val="CC33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996946" y="3977287"/>
            <a:ext cx="3878852" cy="163121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Plodnost dcer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Mléčná produkce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Vaz a upnutí vemene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A1A2, AB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635896" y="6129693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Katalog str.:  </a:t>
            </a:r>
            <a:r>
              <a:rPr lang="cs-CZ" sz="2400" b="1" dirty="0"/>
              <a:t>10</a:t>
            </a:r>
            <a:r>
              <a:rPr lang="cs-CZ" b="1" dirty="0"/>
              <a:t> </a:t>
            </a: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996946" y="463018"/>
            <a:ext cx="3888432" cy="1473265"/>
          </a:xfrm>
          <a:solidFill>
            <a:srgbClr val="F9E86B"/>
          </a:solidFill>
          <a:ln w="38100" cmpd="sng">
            <a:solidFill>
              <a:schemeClr val="accent6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cs-CZ" sz="3400" b="1" i="1" dirty="0">
                <a:solidFill>
                  <a:srgbClr val="713605"/>
                </a:solidFill>
                <a:latin typeface="Arial Black" panose="020B0A04020102020204" pitchFamily="34" charset="0"/>
              </a:rPr>
              <a:t>BD-133</a:t>
            </a:r>
            <a:br>
              <a:rPr lang="cs-CZ" sz="3400" b="1" i="1" dirty="0">
                <a:solidFill>
                  <a:srgbClr val="713605"/>
                </a:solidFill>
                <a:latin typeface="Arial Black" panose="020B0A04020102020204" pitchFamily="34" charset="0"/>
              </a:rPr>
            </a:br>
            <a:r>
              <a:rPr lang="cs-CZ" sz="3400" b="1" i="1" dirty="0">
                <a:solidFill>
                  <a:srgbClr val="713605"/>
                </a:solidFill>
                <a:latin typeface="Arial Black" panose="020B0A04020102020204" pitchFamily="34" charset="0"/>
              </a:rPr>
              <a:t>SANTAL ET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040">
            <a:off x="467544" y="5805264"/>
            <a:ext cx="64611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04" y="447299"/>
            <a:ext cx="4478148" cy="2977969"/>
          </a:xfr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3DD1A4D4-D27C-49B5-8C3B-A0FC3C4940AA}"/>
              </a:ext>
            </a:extLst>
          </p:cNvPr>
          <p:cNvSpPr txBox="1"/>
          <p:nvPr/>
        </p:nvSpPr>
        <p:spPr>
          <a:xfrm>
            <a:off x="4996946" y="2161405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* 18.3.2023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F161EB3C-F986-496F-B853-895979886C0D}"/>
              </a:ext>
            </a:extLst>
          </p:cNvPr>
          <p:cNvSpPr txBox="1"/>
          <p:nvPr/>
        </p:nvSpPr>
        <p:spPr>
          <a:xfrm>
            <a:off x="4996946" y="2716035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ZD Krásná Hora a.s.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DC401A1-0DAE-454A-ACBA-A235E4A1E001}"/>
              </a:ext>
            </a:extLst>
          </p:cNvPr>
          <p:cNvSpPr txBox="1"/>
          <p:nvPr/>
        </p:nvSpPr>
        <p:spPr>
          <a:xfrm>
            <a:off x="257231" y="4008065"/>
            <a:ext cx="4486305" cy="16004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0070C0"/>
                </a:solidFill>
                <a:latin typeface="Arial Black" panose="020B0A04020102020204" pitchFamily="34" charset="0"/>
              </a:rPr>
              <a:t>GZW	137	</a:t>
            </a:r>
            <a:r>
              <a:rPr lang="cs-CZ" sz="3200" dirty="0">
                <a:latin typeface="Arial Black" panose="020B0A04020102020204" pitchFamily="34" charset="0"/>
              </a:rPr>
              <a:t>    </a:t>
            </a:r>
            <a:r>
              <a:rPr lang="cs-CZ" sz="1200" dirty="0">
                <a:latin typeface="Arial Black" panose="020B0A04020102020204" pitchFamily="34" charset="0"/>
              </a:rPr>
              <a:t>PH 08/2024</a:t>
            </a:r>
            <a:endParaRPr lang="cs-CZ" sz="12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r>
              <a:rPr lang="cs-CZ" sz="2200" dirty="0">
                <a:latin typeface="Arial Black" panose="020B0A04020102020204" pitchFamily="34" charset="0"/>
              </a:rPr>
              <a:t>MW	122</a:t>
            </a:r>
            <a:r>
              <a:rPr lang="cs-CZ" sz="1200" b="1" dirty="0">
                <a:latin typeface="Arial Black" panose="020B0A04020102020204" pitchFamily="34" charset="0"/>
              </a:rPr>
              <a:t>	+1017  -0,09  +34  -0,08  +28</a:t>
            </a:r>
            <a:endParaRPr lang="cs-CZ" sz="2200" dirty="0">
              <a:latin typeface="Arial Black" panose="020B0A04020102020204" pitchFamily="34" charset="0"/>
            </a:endParaRPr>
          </a:p>
          <a:p>
            <a:r>
              <a:rPr lang="cs-CZ" sz="2200" dirty="0">
                <a:latin typeface="Arial Black" panose="020B0A04020102020204" pitchFamily="34" charset="0"/>
              </a:rPr>
              <a:t>FW	104</a:t>
            </a:r>
          </a:p>
          <a:p>
            <a:r>
              <a:rPr lang="cs-CZ" sz="2200" dirty="0">
                <a:latin typeface="Arial Black" panose="020B0A04020102020204" pitchFamily="34" charset="0"/>
              </a:rPr>
              <a:t>FIT	127</a:t>
            </a:r>
          </a:p>
        </p:txBody>
      </p:sp>
    </p:spTree>
    <p:extLst>
      <p:ext uri="{BB962C8B-B14F-4D97-AF65-F5344CB8AC3E}">
        <p14:creationId xmlns:p14="http://schemas.microsoft.com/office/powerpoint/2010/main" val="187283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827584" y="3429000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37" name="Obrázek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373" y="5805264"/>
            <a:ext cx="1772107" cy="772985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281548" y="3525013"/>
            <a:ext cx="85942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Arial Black" panose="020B0A04020102020204" pitchFamily="34" charset="0"/>
              </a:rPr>
              <a:t>MERTEN x HERAKLES x MOGUL</a:t>
            </a:r>
          </a:p>
          <a:p>
            <a:endParaRPr lang="cs-CZ" sz="1400" dirty="0">
              <a:solidFill>
                <a:srgbClr val="CC33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996946" y="4006476"/>
            <a:ext cx="3878852" cy="163121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Komplexní býk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Funkční zdravá vemena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Vyrovnané fitness znaky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OUTCROSS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A2A2, AB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635896" y="6129693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Nabídkový list.</a:t>
            </a: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996946" y="463018"/>
            <a:ext cx="3888432" cy="1473265"/>
          </a:xfrm>
          <a:solidFill>
            <a:srgbClr val="F9E86B"/>
          </a:solidFill>
          <a:ln w="38100" cmpd="sng">
            <a:solidFill>
              <a:schemeClr val="accent6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cs-CZ" sz="3400" b="1" i="1" dirty="0">
                <a:solidFill>
                  <a:srgbClr val="713605"/>
                </a:solidFill>
                <a:latin typeface="Arial Black" panose="020B0A04020102020204" pitchFamily="34" charset="0"/>
              </a:rPr>
              <a:t>MOR-373</a:t>
            </a:r>
            <a:br>
              <a:rPr lang="cs-CZ" sz="3400" b="1" i="1" dirty="0">
                <a:solidFill>
                  <a:srgbClr val="713605"/>
                </a:solidFill>
                <a:latin typeface="Arial Black" panose="020B0A04020102020204" pitchFamily="34" charset="0"/>
              </a:rPr>
            </a:br>
            <a:r>
              <a:rPr lang="cs-CZ" sz="3400" b="1" i="1" dirty="0">
                <a:solidFill>
                  <a:srgbClr val="713605"/>
                </a:solidFill>
                <a:latin typeface="Arial Black" panose="020B0A04020102020204" pitchFamily="34" charset="0"/>
              </a:rPr>
              <a:t>MEDARD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040">
            <a:off x="467544" y="5805264"/>
            <a:ext cx="64611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47" y="447299"/>
            <a:ext cx="4465063" cy="2977969"/>
          </a:xfr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3DD1A4D4-D27C-49B5-8C3B-A0FC3C4940AA}"/>
              </a:ext>
            </a:extLst>
          </p:cNvPr>
          <p:cNvSpPr txBox="1"/>
          <p:nvPr/>
        </p:nvSpPr>
        <p:spPr>
          <a:xfrm>
            <a:off x="4996946" y="2161405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* 16.9.2023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F161EB3C-F986-496F-B853-895979886C0D}"/>
              </a:ext>
            </a:extLst>
          </p:cNvPr>
          <p:cNvSpPr txBox="1"/>
          <p:nvPr/>
        </p:nvSpPr>
        <p:spPr>
          <a:xfrm>
            <a:off x="4996946" y="2716035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NAHOŘANSKÁ a.s.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DC401A1-0DAE-454A-ACBA-A235E4A1E001}"/>
              </a:ext>
            </a:extLst>
          </p:cNvPr>
          <p:cNvSpPr txBox="1"/>
          <p:nvPr/>
        </p:nvSpPr>
        <p:spPr>
          <a:xfrm>
            <a:off x="257231" y="4008065"/>
            <a:ext cx="4486305" cy="16004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0070C0"/>
                </a:solidFill>
                <a:latin typeface="Arial Black" panose="020B0A04020102020204" pitchFamily="34" charset="0"/>
              </a:rPr>
              <a:t>GZW	138	</a:t>
            </a:r>
            <a:r>
              <a:rPr lang="cs-CZ" sz="3200" dirty="0">
                <a:latin typeface="Arial Black" panose="020B0A04020102020204" pitchFamily="34" charset="0"/>
              </a:rPr>
              <a:t>    </a:t>
            </a:r>
            <a:r>
              <a:rPr lang="cs-CZ" sz="1200" dirty="0">
                <a:latin typeface="Arial Black" panose="020B0A04020102020204" pitchFamily="34" charset="0"/>
              </a:rPr>
              <a:t>PH 08/2024</a:t>
            </a:r>
            <a:endParaRPr lang="cs-CZ" sz="12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r>
              <a:rPr lang="cs-CZ" sz="2200" dirty="0">
                <a:latin typeface="Arial Black" panose="020B0A04020102020204" pitchFamily="34" charset="0"/>
              </a:rPr>
              <a:t>MW	118</a:t>
            </a:r>
            <a:r>
              <a:rPr lang="cs-CZ" sz="1200" b="1" dirty="0">
                <a:latin typeface="Arial Black" panose="020B0A04020102020204" pitchFamily="34" charset="0"/>
              </a:rPr>
              <a:t>	+806  -0,25  +12  +0,07  +35</a:t>
            </a:r>
            <a:endParaRPr lang="cs-CZ" sz="2200" dirty="0">
              <a:latin typeface="Arial Black" panose="020B0A04020102020204" pitchFamily="34" charset="0"/>
            </a:endParaRPr>
          </a:p>
          <a:p>
            <a:r>
              <a:rPr lang="cs-CZ" sz="2200" dirty="0">
                <a:latin typeface="Arial Black" panose="020B0A04020102020204" pitchFamily="34" charset="0"/>
              </a:rPr>
              <a:t>FW	112</a:t>
            </a:r>
          </a:p>
          <a:p>
            <a:r>
              <a:rPr lang="cs-CZ" sz="2200" dirty="0">
                <a:latin typeface="Arial Black" panose="020B0A04020102020204" pitchFamily="34" charset="0"/>
              </a:rPr>
              <a:t>FIT	127</a:t>
            </a:r>
          </a:p>
        </p:txBody>
      </p:sp>
    </p:spTree>
    <p:extLst>
      <p:ext uri="{BB962C8B-B14F-4D97-AF65-F5344CB8AC3E}">
        <p14:creationId xmlns:p14="http://schemas.microsoft.com/office/powerpoint/2010/main" val="107185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3243</TotalTime>
  <Words>1453</Words>
  <Application>Microsoft Office PowerPoint</Application>
  <PresentationFormat>Předvádění na obrazovce (4:3)</PresentationFormat>
  <Paragraphs>316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3" baseType="lpstr">
      <vt:lpstr>Arial</vt:lpstr>
      <vt:lpstr>Arial Black</vt:lpstr>
      <vt:lpstr>Calibri</vt:lpstr>
      <vt:lpstr>Motiv systému Office</vt:lpstr>
      <vt:lpstr>Prezentace aplikace PowerPoint</vt:lpstr>
      <vt:lpstr>HCH-163 HABR</vt:lpstr>
      <vt:lpstr>RAD-616 VIKTORIN</vt:lpstr>
      <vt:lpstr>MOR-343 MEANDER</vt:lpstr>
      <vt:lpstr>MOR-328 MASKOT</vt:lpstr>
      <vt:lpstr>HG-557 WARMELIN</vt:lpstr>
      <vt:lpstr>ZEL-156 ZORAN</vt:lpstr>
      <vt:lpstr>BD-133 SANTAL ET</vt:lpstr>
      <vt:lpstr>MOR-373 MEDARD</vt:lpstr>
      <vt:lpstr>Prezentace aplikace PowerPoint</vt:lpstr>
      <vt:lpstr>RAD-613 ICE Pp*</vt:lpstr>
      <vt:lpstr>MOR-353 MAJSTER ET Pp*</vt:lpstr>
      <vt:lpstr>HG-574 WOHNOUT  ET Pp*</vt:lpstr>
      <vt:lpstr>HG-573 WRESTLING ET Pp*</vt:lpstr>
      <vt:lpstr>HG-582 WESTERN Pp*</vt:lpstr>
      <vt:lpstr>Prezentace aplikace PowerPoint</vt:lpstr>
      <vt:lpstr>MOR-360 MACHR</vt:lpstr>
      <vt:lpstr>RAD-615 VERIT</vt:lpstr>
      <vt:lpstr>HCH-150 HABUKIN</vt:lpstr>
      <vt:lpstr>Nabídka býků do připařovacích plánů  na rok 2025 v kvalitě</vt:lpstr>
      <vt:lpstr>Prezentace aplikace PowerPoint</vt:lpstr>
      <vt:lpstr>RAD-583 TAKIN</vt:lpstr>
      <vt:lpstr>Prezentace aplikace PowerPoint</vt:lpstr>
      <vt:lpstr>HG-403 MAGNUM</vt:lpstr>
      <vt:lpstr>Prezentace aplikace PowerPoint</vt:lpstr>
      <vt:lpstr>Naše doporučení pro řešení reprodukce stáda.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Sollar</dc:creator>
  <cp:lastModifiedBy>Sollar</cp:lastModifiedBy>
  <cp:revision>267</cp:revision>
  <dcterms:created xsi:type="dcterms:W3CDTF">2017-10-30T13:49:23Z</dcterms:created>
  <dcterms:modified xsi:type="dcterms:W3CDTF">2024-11-07T11:58:49Z</dcterms:modified>
</cp:coreProperties>
</file>