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147376098" r:id="rId2"/>
    <p:sldId id="2147376086" r:id="rId3"/>
    <p:sldId id="2147376087" r:id="rId4"/>
    <p:sldId id="2147376099" r:id="rId5"/>
    <p:sldId id="2147376100" r:id="rId6"/>
    <p:sldId id="214737610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73" autoAdjust="0"/>
  </p:normalViewPr>
  <p:slideViewPr>
    <p:cSldViewPr snapToGrid="0">
      <p:cViewPr varScale="1">
        <p:scale>
          <a:sx n="74" d="100"/>
          <a:sy n="74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085F-4485-4B1B-82BE-CBA0336F4A2A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6CA6D-B061-4705-8DFA-70BBA2F62D1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06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2D057-E18D-4C6D-8337-4FB6CF07C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1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09B0-8308-C679-7918-EBBA7AEB5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65291-AFBB-AB72-AC08-621587E7D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E94A6-C497-5A90-86CE-9F28C161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77A3E-129D-3462-7ECB-F341139E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15E24-5E96-26CE-6962-7E37CDD5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01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C849-5118-76E2-FDE5-39B97257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5A1D5-9B1B-15A6-FF61-56A76A65F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3C5CE-D717-7D51-4137-3BFF08BC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6DEA3-DE08-F066-F1D8-B758C0D2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96442-8EB5-DFE7-5F12-F562E9F5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15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ADA2C-C7AD-760A-1A65-AC5CC4D61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D051A-9334-F3B4-7AEE-397E84B1A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6A6F1-8030-A444-D81E-7419C504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A05E-2698-64BB-1A48-4F755519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027DF-92EE-50D2-EF91-995F466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25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en bod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0393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21945">
              <a:lnSpc>
                <a:spcPct val="100000"/>
              </a:lnSpc>
              <a:spcBef>
                <a:spcPts val="0"/>
              </a:spcBef>
              <a:buSzTx/>
              <a:buNone/>
              <a:defRPr sz="1600" b="1">
                <a:solidFill>
                  <a:srgbClr val="2D0900"/>
                </a:solidFill>
                <a:latin typeface="Arial Black" panose="020B0A04020102020204" pitchFamily="34" charset="0"/>
                <a:ea typeface="FiraSans-Bold"/>
                <a:cs typeface="Arial Black" panose="020B0A04020102020204" pitchFamily="34" charset="0"/>
                <a:sym typeface="FiraSans-Bold"/>
              </a:defRPr>
            </a:lvl1pPr>
          </a:lstStyle>
          <a:p>
            <a:r>
              <a:rPr lang="en-US"/>
              <a:t>SUBTITLE</a:t>
            </a:r>
            <a:endParaRPr/>
          </a:p>
        </p:txBody>
      </p:sp>
      <p:pic>
        <p:nvPicPr>
          <p:cNvPr id="50" name="00 LG CowManager Rood RGB.png" descr="00 LG CowManager Rood 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187" y="5838463"/>
            <a:ext cx="1307738" cy="60898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39751"/>
            <a:ext cx="10985500" cy="564181"/>
          </a:xfrm>
          <a:prstGeom prst="rect">
            <a:avLst/>
          </a:prstGeom>
        </p:spPr>
        <p:txBody>
          <a:bodyPr/>
          <a:lstStyle>
            <a:lvl1pPr marL="0" indent="0" defTabSz="1048486">
              <a:lnSpc>
                <a:spcPct val="80000"/>
              </a:lnSpc>
              <a:spcBef>
                <a:spcPts val="0"/>
              </a:spcBef>
              <a:buSzTx/>
              <a:buNone/>
              <a:defRPr sz="3655" spc="-73">
                <a:solidFill>
                  <a:srgbClr val="AE2317"/>
                </a:solidFill>
                <a:latin typeface="Arial Black" panose="020B0A04020102020204" pitchFamily="34" charset="0"/>
                <a:ea typeface="Fira Sans SemiBold"/>
                <a:cs typeface="Arial Black" panose="020B0A04020102020204" pitchFamily="34" charset="0"/>
                <a:sym typeface="Fira Sans SemiBold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0D1D84-E714-A945-9BF8-C74A238118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50" y="1650207"/>
            <a:ext cx="10985500" cy="4188619"/>
          </a:xfrm>
          <a:prstGeom prst="rect">
            <a:avLst/>
          </a:prstGeom>
        </p:spPr>
        <p:txBody>
          <a:bodyPr/>
          <a:lstStyle>
            <a:lvl1pPr marL="0" marR="0" indent="0" algn="l" defTabSz="1219169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400">
                <a:solidFill>
                  <a:srgbClr val="000000"/>
                </a:solidFill>
                <a:latin typeface="Fira Sans Book" panose="020B0503050000020004" pitchFamily="34" charset="0"/>
                <a:ea typeface="Fira Sans Book" panose="020B0503050000020004" pitchFamily="34" charset="0"/>
              </a:defRPr>
            </a:lvl1pPr>
            <a:lvl2pPr>
              <a:lnSpc>
                <a:spcPct val="100000"/>
              </a:lnSpc>
              <a:defRPr sz="1400">
                <a:solidFill>
                  <a:srgbClr val="000000"/>
                </a:solidFill>
                <a:latin typeface="Fira Sans Book" panose="020B0503050000020004" pitchFamily="34" charset="0"/>
                <a:ea typeface="Fira Sans Book" panose="020B0503050000020004" pitchFamily="34" charset="0"/>
              </a:defRPr>
            </a:lvl2pPr>
            <a:lvl3pPr>
              <a:lnSpc>
                <a:spcPct val="100000"/>
              </a:lnSpc>
              <a:defRPr sz="1400">
                <a:solidFill>
                  <a:srgbClr val="000000"/>
                </a:solidFill>
                <a:latin typeface="Fira Sans Book" panose="020B0503050000020004" pitchFamily="34" charset="0"/>
                <a:ea typeface="Fira Sans Book" panose="020B05030500000200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rgbClr val="000000"/>
                </a:solidFill>
                <a:latin typeface="Fira Sans Book" panose="020B0503050000020004" pitchFamily="34" charset="0"/>
                <a:ea typeface="Fira Sans Book" panose="020B05030500000200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rgbClr val="000000"/>
                </a:solidFill>
                <a:latin typeface="Fira Sans Book" panose="020B0503050000020004" pitchFamily="34" charset="0"/>
                <a:ea typeface="Fira Sans Book" panose="020B0503050000020004" pitchFamily="34" charset="0"/>
              </a:defRPr>
            </a:lvl5pPr>
          </a:lstStyle>
          <a:p>
            <a:pPr lvl="0"/>
            <a:r>
              <a:rPr lang="nl-NL"/>
              <a:t>Click to write text</a:t>
            </a:r>
          </a:p>
          <a:p>
            <a:pPr lvl="1"/>
            <a:r>
              <a:rPr lang="nl-NL"/>
              <a:t>Level two</a:t>
            </a:r>
          </a:p>
          <a:p>
            <a:pPr lvl="2"/>
            <a:r>
              <a:rPr lang="nl-NL"/>
              <a:t>Level three</a:t>
            </a:r>
          </a:p>
          <a:p>
            <a:pPr lvl="3"/>
            <a:r>
              <a:rPr lang="nl-NL"/>
              <a:t>Level four</a:t>
            </a:r>
          </a:p>
          <a:p>
            <a:pPr lvl="4"/>
            <a:r>
              <a:rPr lang="nl-NL"/>
              <a:t>Level five</a:t>
            </a:r>
          </a:p>
        </p:txBody>
      </p:sp>
      <p:sp>
        <p:nvSpPr>
          <p:cNvPr id="9" name="Dianummer">
            <a:extLst>
              <a:ext uri="{FF2B5EF4-FFF2-40B4-BE49-F238E27FC236}">
                <a16:creationId xmlns:a16="http://schemas.microsoft.com/office/drawing/2014/main" id="{9E87F782-2979-05E8-D288-5CF1A6D253A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23409" y="6046115"/>
            <a:ext cx="510066" cy="22860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2D0900"/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Book" panose="020B0503050000020004" pitchFamily="34" charset="0"/>
                <a:sym typeface="FiraSans-Regular"/>
              </a:defRPr>
            </a:lvl1pPr>
          </a:lstStyle>
          <a:p>
            <a:fld id="{655170BF-7E87-5446-9041-E15DF787DE1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66054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8984-6733-41A5-851E-1571F47E75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0B833C-F704-214D-3567-7878F58B8E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6629" y="1566704"/>
            <a:ext cx="3291456" cy="3291456"/>
          </a:xfrm>
          <a:custGeom>
            <a:avLst/>
            <a:gdLst>
              <a:gd name="connsiteX0" fmla="*/ 1645728 w 3291456"/>
              <a:gd name="connsiteY0" fmla="*/ 0 h 3291456"/>
              <a:gd name="connsiteX1" fmla="*/ 3291456 w 3291456"/>
              <a:gd name="connsiteY1" fmla="*/ 1645728 h 3291456"/>
              <a:gd name="connsiteX2" fmla="*/ 1645728 w 3291456"/>
              <a:gd name="connsiteY2" fmla="*/ 3291456 h 3291456"/>
              <a:gd name="connsiteX3" fmla="*/ 0 w 3291456"/>
              <a:gd name="connsiteY3" fmla="*/ 1645728 h 3291456"/>
              <a:gd name="connsiteX4" fmla="*/ 1645728 w 3291456"/>
              <a:gd name="connsiteY4" fmla="*/ 0 h 32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456" h="3291456">
                <a:moveTo>
                  <a:pt x="1645728" y="0"/>
                </a:moveTo>
                <a:cubicBezTo>
                  <a:pt x="2554638" y="0"/>
                  <a:pt x="3291456" y="736818"/>
                  <a:pt x="3291456" y="1645728"/>
                </a:cubicBezTo>
                <a:cubicBezTo>
                  <a:pt x="3291456" y="2554638"/>
                  <a:pt x="2554638" y="3291456"/>
                  <a:pt x="1645728" y="3291456"/>
                </a:cubicBezTo>
                <a:cubicBezTo>
                  <a:pt x="736818" y="3291456"/>
                  <a:pt x="0" y="2554638"/>
                  <a:pt x="0" y="1645728"/>
                </a:cubicBezTo>
                <a:cubicBezTo>
                  <a:pt x="0" y="736818"/>
                  <a:pt x="736818" y="0"/>
                  <a:pt x="16457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1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CCBD-3AC1-BFC7-B893-82CFFC92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7482E-7490-B039-5461-EF21A505E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2375A-7755-F629-C76F-C7D6BF79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634CF-5C74-5BBD-5E95-65509CF0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F745E-A30D-B3DC-94E1-6D3E57E8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83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0A41-6592-B843-E3BC-0CA60E59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9C20-1ABF-1D2C-1F21-521D04173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BDFD7-2EE1-6963-F02E-08217C05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226A-83B9-C1CE-F0C0-A9183C53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82B8D-BE5D-B820-576D-2FC51C60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9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3B2F-0829-61D6-D2D9-6AA36987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1607-63A4-324A-6FC9-AF266D396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FCDAB-41A8-8293-27CC-9199B212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6CC2A-0788-7E26-9B60-003E3C8A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D89B1-D9D2-26D1-2135-0E22359F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42A10-3A1A-8AE0-5605-FF82DA88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48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7608-C1FA-BACC-4772-82E40E91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B2E6D-818C-8D53-DB2D-244ABF324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42F1-A19E-21F8-E020-63A39CB94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12AFC-BA1B-3E36-BD6B-A238889C6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22A69-1B5D-C90F-2AC0-88BAF1E74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85CC0-61A4-2988-746A-E90746F0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23F18-F978-65F9-6823-6DC18B56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3CB20-EC80-50CE-34AA-AF082E51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1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1E17-02DE-AC1A-E6F1-FC6708B1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3B5A1-26F8-D007-FF46-43D38AF5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95BAE-139D-FEEF-8426-91255895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1FA17-50F5-BD02-099A-CAADD615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2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2B790-F726-FACC-CB05-D87BEA63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94A16-9A25-BFF6-8BAE-69187CB5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D2B0-8998-3F5B-3AB6-055849E2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60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5FC1-E1DC-0106-FE14-BCB8795B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BAA65-7805-0CB0-3F23-D041B56B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C6716-AAA0-E346-85F0-FF00C17FA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259CD-F5A6-DD20-1342-1EAB9C88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73A43-4DBC-F537-9F0F-899E86BA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BF2E8-3284-AD75-FD26-06E46E90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94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50B5-005F-9EF5-3CB8-8D630894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4F41D5-4217-2F12-D550-DDC045991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1C906-FF10-CA4A-847A-FF0CB91DF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671ED-6483-7589-C571-E86DD8E1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60C66-A3E5-92EC-910A-0F7D59A7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CDEED-8DD4-2779-BF0A-E1B7CB36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02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2A6F2E-8ADC-B600-5E1B-C4CCA220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009F0-3230-324C-3163-5F3858854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7513F-3FAD-779C-7EAF-D6DD43E44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892AF-C7CA-40C2-B88A-6A3A15F22591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0456-14D9-163F-411E-213346A64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63F08-3239-E057-A51F-151325D4D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998E22-84BB-4189-8F89-24335494C2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07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wManager | LinkedIn">
            <a:extLst>
              <a:ext uri="{FF2B5EF4-FFF2-40B4-BE49-F238E27FC236}">
                <a16:creationId xmlns:a16="http://schemas.microsoft.com/office/drawing/2014/main" id="{B0277B64-7085-0150-0B4C-D5A626DE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0"/>
            <a:ext cx="7421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0439080-5865-B214-2445-749FC63B1F58}"/>
              </a:ext>
            </a:extLst>
          </p:cNvPr>
          <p:cNvSpPr/>
          <p:nvPr/>
        </p:nvSpPr>
        <p:spPr>
          <a:xfrm>
            <a:off x="30144" y="1141102"/>
            <a:ext cx="5929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OD TELET</a:t>
            </a:r>
            <a:r>
              <a:rPr lang="cs-CZ" sz="36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 PO KRÁVU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8658B8-2352-059C-ED58-D602F0756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37" y="319036"/>
            <a:ext cx="313932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691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08AF90-066E-4B2B-905B-A18B579EC59F}"/>
              </a:ext>
            </a:extLst>
          </p:cNvPr>
          <p:cNvSpPr/>
          <p:nvPr/>
        </p:nvSpPr>
        <p:spPr>
          <a:xfrm>
            <a:off x="6115664" y="19664"/>
            <a:ext cx="6096000" cy="68668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E0000"/>
              </a:solidFill>
            </a:endParaRP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F222B38-3A46-955C-7563-63D05AB25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567" y="6220023"/>
            <a:ext cx="1076833" cy="501453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884DBB43-982E-F1F2-C3F3-30D60B3053C2}"/>
              </a:ext>
            </a:extLst>
          </p:cNvPr>
          <p:cNvSpPr txBox="1">
            <a:spLocks/>
          </p:cNvSpPr>
          <p:nvPr/>
        </p:nvSpPr>
        <p:spPr>
          <a:xfrm>
            <a:off x="2673295" y="763738"/>
            <a:ext cx="8148583" cy="527172"/>
          </a:xfrm>
          <a:prstGeom prst="rect">
            <a:avLst/>
          </a:prstGeom>
        </p:spPr>
        <p:txBody>
          <a:bodyPr>
            <a:noAutofit/>
          </a:bodyPr>
          <a:lstStyle>
            <a:lvl1pPr marL="228606" marR="0" indent="-228606" algn="l" defTabSz="914399" rtl="0" eaLnBrk="1" latinLnBrk="0" hangingPunct="1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FiraSans" panose="020B0403050000020004" pitchFamily="34" charset="0"/>
                <a:ea typeface="FiraSans" panose="020B0403050000020004" pitchFamily="34" charset="0"/>
                <a:cs typeface="+mn-cs"/>
                <a:sym typeface="Helvetica Neue"/>
              </a:defRPr>
            </a:lvl1pPr>
            <a:lvl2pPr marL="457212" marR="0" indent="-228606" algn="l" defTabSz="914399" rtl="0" eaLnBrk="1" latinLnBrk="0" hangingPunct="1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FiraSans" panose="020B0403050000020004" pitchFamily="34" charset="0"/>
                <a:ea typeface="FiraSans" panose="020B0403050000020004" pitchFamily="34" charset="0"/>
                <a:cs typeface="+mn-cs"/>
                <a:sym typeface="Helvetica Neue"/>
              </a:defRPr>
            </a:lvl2pPr>
            <a:lvl3pPr marL="685818" marR="0" indent="-228606" algn="l" defTabSz="914399" rtl="0" eaLnBrk="1" latinLnBrk="0" hangingPunct="1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FiraSans" panose="020B0403050000020004" pitchFamily="34" charset="0"/>
                <a:ea typeface="FiraSans" panose="020B0403050000020004" pitchFamily="34" charset="0"/>
                <a:cs typeface="+mn-cs"/>
                <a:sym typeface="Helvetica Neue"/>
              </a:defRPr>
            </a:lvl3pPr>
            <a:lvl4pPr marL="914423" marR="0" indent="-228606" algn="l" defTabSz="914399" rtl="0" eaLnBrk="1" latinLnBrk="0" hangingPunct="1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FiraSans" panose="020B0403050000020004" pitchFamily="34" charset="0"/>
                <a:ea typeface="FiraSans" panose="020B0403050000020004" pitchFamily="34" charset="0"/>
                <a:cs typeface="+mn-cs"/>
                <a:sym typeface="Helvetica Neue"/>
              </a:defRPr>
            </a:lvl4pPr>
            <a:lvl5pPr marL="1143028" marR="0" indent="-228606" algn="l" defTabSz="914399" rtl="0" eaLnBrk="1" latinLnBrk="0" hangingPunct="1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FiraSans" panose="020B0403050000020004" pitchFamily="34" charset="0"/>
                <a:ea typeface="FiraSans" panose="020B0403050000020004" pitchFamily="34" charset="0"/>
                <a:cs typeface="+mn-cs"/>
                <a:sym typeface="Helvetica Neue"/>
              </a:defRPr>
            </a:lvl5pPr>
            <a:lvl6pPr marL="1371634" marR="0" indent="-228606" algn="l" defTabSz="914399" rtl="0" eaLnBrk="1" latinLnBrk="0" hangingPunct="1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600240" marR="0" indent="-228606" algn="l" defTabSz="914399" rtl="0" eaLnBrk="1" latinLnBrk="0" hangingPunct="1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828846" marR="0" indent="-228606" algn="l" defTabSz="914399" rtl="0" eaLnBrk="1" latinLnBrk="0" hangingPunct="1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57452" marR="0" indent="-228606" algn="l" defTabSz="914399" rtl="0" eaLnBrk="1" latinLnBrk="0" hangingPunct="1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457200">
              <a:buNone/>
            </a:pPr>
            <a:r>
              <a:rPr lang="en-US" sz="3200" spc="-73" dirty="0">
                <a:solidFill>
                  <a:srgbClr val="BE0000"/>
                </a:solidFill>
                <a:latin typeface="Arial Black"/>
              </a:rPr>
              <a:t>COWMANAGER </a:t>
            </a:r>
            <a:r>
              <a:rPr lang="cs-CZ" sz="3200" spc="-73" dirty="0">
                <a:solidFill>
                  <a:srgbClr val="FFFFFF"/>
                </a:solidFill>
                <a:latin typeface="Arial Black"/>
              </a:rPr>
              <a:t>TELATA</a:t>
            </a:r>
            <a:endParaRPr lang="en-US" sz="3200" kern="1200" spc="6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0853E6A-DA0D-208A-BA13-1A90F5C40D0A}"/>
              </a:ext>
            </a:extLst>
          </p:cNvPr>
          <p:cNvSpPr txBox="1">
            <a:spLocks/>
          </p:cNvSpPr>
          <p:nvPr/>
        </p:nvSpPr>
        <p:spPr>
          <a:xfrm>
            <a:off x="2699929" y="591792"/>
            <a:ext cx="2434779" cy="46831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 sz="28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 sz="24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43000" marR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 sz="20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600200" marR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 sz="18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057400" marR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 sz="18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514600" marR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 sz="18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71800" marR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 sz="18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429000" marR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 sz="18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86200" marR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 sz="18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200" dirty="0">
                <a:solidFill>
                  <a:srgbClr val="BE0000"/>
                </a:solidFill>
                <a:latin typeface="Arial Black" panose="020B0A04020102020204" pitchFamily="34" charset="0"/>
              </a:rPr>
              <a:t>PŘEDSTAVUJEME MODUL</a:t>
            </a:r>
            <a:endParaRPr lang="nl-NL" sz="1200" dirty="0">
              <a:solidFill>
                <a:srgbClr val="BE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160CA-EDCB-0ACC-2054-5CC9E988044B}"/>
              </a:ext>
            </a:extLst>
          </p:cNvPr>
          <p:cNvSpPr txBox="1"/>
          <p:nvPr/>
        </p:nvSpPr>
        <p:spPr>
          <a:xfrm>
            <a:off x="324057" y="1601575"/>
            <a:ext cx="3612027" cy="13679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defTabSz="1219169">
              <a:lnSpc>
                <a:spcPct val="120000"/>
              </a:lnSpc>
              <a:spcBef>
                <a:spcPts val="0"/>
              </a:spcBef>
              <a:defRPr sz="1400" kern="0">
                <a:latin typeface="+mj-lt"/>
                <a:ea typeface="FiraSans-Regular" panose="020B0503050000020004" pitchFamily="34" charset="0"/>
              </a:defRPr>
            </a:lvl1pPr>
          </a:lstStyle>
          <a:p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Celoživotní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cs-CZ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monitoring =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celoživotní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data</a:t>
            </a:r>
          </a:p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Monitorování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telete</a:t>
            </a:r>
            <a:r>
              <a:rPr lang="cs-CZ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, jalovice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krávy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pomocí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jednoho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senzoru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životnost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až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10 let</a:t>
            </a:r>
            <a:r>
              <a:rPr lang="cs-CZ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, snížena hmotnost o 1/3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doživotní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záruka</a:t>
            </a:r>
            <a:endParaRPr lang="en-US" dirty="0">
              <a:solidFill>
                <a:schemeClr val="bg1">
                  <a:lumMod val="10000"/>
                </a:schemeClr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B466A-44C8-2C48-8809-7C14CD40049C}"/>
              </a:ext>
            </a:extLst>
          </p:cNvPr>
          <p:cNvSpPr txBox="1"/>
          <p:nvPr/>
        </p:nvSpPr>
        <p:spPr>
          <a:xfrm>
            <a:off x="8510509" y="2498321"/>
            <a:ext cx="3664164" cy="850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defTabSz="1219169">
              <a:lnSpc>
                <a:spcPct val="120000"/>
              </a:lnSpc>
              <a:spcBef>
                <a:spcPts val="0"/>
              </a:spcBef>
              <a:defRPr sz="1400" kern="0">
                <a:latin typeface="+mj-lt"/>
                <a:ea typeface="FiraSans-Regular" panose="020B0503050000020004" pitchFamily="34" charset="0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Optimalizace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práce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Zaměřte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telata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vyžadující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zvýšenou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pozornost</a:t>
            </a:r>
            <a:endParaRPr lang="en-US" dirty="0">
              <a:solidFill>
                <a:schemeClr val="bg1"/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88540-0D0A-54D6-744A-A65ECF4F8B33}"/>
              </a:ext>
            </a:extLst>
          </p:cNvPr>
          <p:cNvSpPr txBox="1"/>
          <p:nvPr/>
        </p:nvSpPr>
        <p:spPr>
          <a:xfrm>
            <a:off x="324057" y="3911785"/>
            <a:ext cx="3816521" cy="11094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defTabSz="1219169">
              <a:lnSpc>
                <a:spcPct val="120000"/>
              </a:lnSpc>
              <a:spcBef>
                <a:spcPts val="0"/>
              </a:spcBef>
              <a:defRPr sz="1400" kern="0">
                <a:latin typeface="+mj-lt"/>
                <a:ea typeface="FiraSans-Regular" panose="020B0503050000020004" pitchFamily="34" charset="0"/>
              </a:defRPr>
            </a:lvl1pPr>
          </a:lstStyle>
          <a:p>
            <a:r>
              <a:rPr lang="cs-CZ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Buďte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o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krok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napřed</a:t>
            </a:r>
            <a:r>
              <a:rPr lang="cs-CZ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díky v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časné</a:t>
            </a:r>
            <a:r>
              <a:rPr lang="cs-CZ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mu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odhalení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nemoc</a:t>
            </a:r>
            <a:r>
              <a:rPr lang="cs-CZ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i</a:t>
            </a:r>
            <a:endParaRPr lang="en-US" b="1" dirty="0">
              <a:solidFill>
                <a:schemeClr val="bg1">
                  <a:lumMod val="10000"/>
                </a:schemeClr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90%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přesnost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upozornění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až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7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dní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před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klinickým</a:t>
            </a:r>
            <a:r>
              <a:rPr lang="cs-CZ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i příznaky</a:t>
            </a:r>
            <a:endParaRPr lang="en-US" dirty="0">
              <a:solidFill>
                <a:schemeClr val="bg1">
                  <a:lumMod val="10000"/>
                </a:schemeClr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36882-C2E1-2525-325C-54DF25600DD2}"/>
              </a:ext>
            </a:extLst>
          </p:cNvPr>
          <p:cNvSpPr txBox="1"/>
          <p:nvPr/>
        </p:nvSpPr>
        <p:spPr>
          <a:xfrm>
            <a:off x="324057" y="5166660"/>
            <a:ext cx="3621859" cy="850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defTabSz="1219169">
              <a:lnSpc>
                <a:spcPct val="120000"/>
              </a:lnSpc>
              <a:spcBef>
                <a:spcPts val="0"/>
              </a:spcBef>
              <a:defRPr sz="1400" kern="0">
                <a:latin typeface="+mj-lt"/>
                <a:ea typeface="FiraSans-Regular" panose="020B0503050000020004" pitchFamily="34" charset="0"/>
              </a:defRPr>
            </a:lvl1pPr>
          </a:lstStyle>
          <a:p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Algoritmus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cs-CZ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AI</a:t>
            </a:r>
            <a:endParaRPr lang="en-US" b="1" dirty="0">
              <a:solidFill>
                <a:schemeClr val="bg1">
                  <a:lumMod val="10000"/>
                </a:schemeClr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Inteligentní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algoritmus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přizpůsobuje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výstrahy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vaší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farmě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a </a:t>
            </a:r>
            <a:r>
              <a:rPr lang="cs-CZ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učí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91344-4445-0872-72C2-78DB5D90C290}"/>
              </a:ext>
            </a:extLst>
          </p:cNvPr>
          <p:cNvSpPr txBox="1"/>
          <p:nvPr/>
        </p:nvSpPr>
        <p:spPr>
          <a:xfrm>
            <a:off x="8470825" y="1601575"/>
            <a:ext cx="3703848" cy="5923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defTabSz="1219169">
              <a:lnSpc>
                <a:spcPct val="120000"/>
              </a:lnSpc>
              <a:spcBef>
                <a:spcPts val="0"/>
              </a:spcBef>
              <a:defRPr sz="1400" kern="0">
                <a:latin typeface="+mj-lt"/>
                <a:ea typeface="FiraSans-Regular" panose="020B0503050000020004" pitchFamily="34" charset="0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Monitorujte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své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budoucí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stádo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Zdraví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telat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určuje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zdraví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krav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BB9E8-8008-59F6-CD93-FEBBDD8DF7BD}"/>
              </a:ext>
            </a:extLst>
          </p:cNvPr>
          <p:cNvSpPr txBox="1"/>
          <p:nvPr/>
        </p:nvSpPr>
        <p:spPr>
          <a:xfrm>
            <a:off x="8510509" y="3736710"/>
            <a:ext cx="3664164" cy="850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defTabSz="1219169">
              <a:lnSpc>
                <a:spcPct val="120000"/>
              </a:lnSpc>
              <a:spcBef>
                <a:spcPts val="0"/>
              </a:spcBef>
              <a:defRPr sz="1400" kern="0">
                <a:latin typeface="+mj-lt"/>
                <a:ea typeface="FiraSans-Regular" panose="020B0503050000020004" pitchFamily="34" charset="0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Naplňte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genetický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potenciál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svých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telat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Nejvyšší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genetickou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hodnotu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mají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vaše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telata</a:t>
            </a:r>
            <a:endParaRPr lang="en-US" dirty="0">
              <a:solidFill>
                <a:schemeClr val="bg1"/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</p:txBody>
      </p:sp>
      <p:pic>
        <p:nvPicPr>
          <p:cNvPr id="11" name="Afbeelding 10" descr="Afbeelding met vee, koe, Melkkoe, zoogdier&#10;&#10;Automatisch gegenereerde beschrijving">
            <a:extLst>
              <a:ext uri="{FF2B5EF4-FFF2-40B4-BE49-F238E27FC236}">
                <a16:creationId xmlns:a16="http://schemas.microsoft.com/office/drawing/2014/main" id="{8A72C81A-E8C6-A714-EE82-974E349E9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61" y="1467927"/>
            <a:ext cx="3050019" cy="5276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E904DC-6FFD-A105-4B26-57454DE53DC1}"/>
              </a:ext>
            </a:extLst>
          </p:cNvPr>
          <p:cNvSpPr txBox="1"/>
          <p:nvPr/>
        </p:nvSpPr>
        <p:spPr>
          <a:xfrm>
            <a:off x="324057" y="2976195"/>
            <a:ext cx="3621859" cy="850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defTabSz="1219169">
              <a:lnSpc>
                <a:spcPct val="120000"/>
              </a:lnSpc>
              <a:spcBef>
                <a:spcPts val="0"/>
              </a:spcBef>
              <a:defRPr sz="1400" kern="0">
                <a:latin typeface="+mj-lt"/>
                <a:ea typeface="FiraSans-Regular" panose="020B0503050000020004" pitchFamily="34" charset="0"/>
              </a:defRPr>
            </a:lvl1pPr>
          </a:lstStyle>
          <a:p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Zlepšení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životních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podmínek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telat</a:t>
            </a:r>
            <a:endParaRPr lang="en-US" b="1" dirty="0">
              <a:solidFill>
                <a:schemeClr val="bg1">
                  <a:lumMod val="10000"/>
                </a:schemeClr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  <a:p>
            <a:r>
              <a:rPr lang="pt-BR" dirty="0">
                <a:solidFill>
                  <a:schemeClr val="bg1">
                    <a:lumMod val="10000"/>
                  </a:schemeClr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S novými a inovativními zdravotními upozorněními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1082E-BEB9-B22B-B3F4-2BE32BBF138B}"/>
              </a:ext>
            </a:extLst>
          </p:cNvPr>
          <p:cNvSpPr txBox="1"/>
          <p:nvPr/>
        </p:nvSpPr>
        <p:spPr>
          <a:xfrm>
            <a:off x="8510509" y="5066394"/>
            <a:ext cx="3664164" cy="850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defTabSz="1219169">
              <a:lnSpc>
                <a:spcPct val="120000"/>
              </a:lnSpc>
              <a:spcBef>
                <a:spcPts val="0"/>
              </a:spcBef>
              <a:defRPr sz="1400" kern="0">
                <a:latin typeface="+mj-lt"/>
                <a:ea typeface="FiraSans-Regular" panose="020B0503050000020004" pitchFamily="34" charset="0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Bezpečnost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zaměstnanců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Zvýšení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bezpečnosti</a:t>
            </a:r>
            <a:r>
              <a:rPr lang="cs-CZ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v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mladém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věku</a:t>
            </a:r>
            <a:r>
              <a:rPr lang="cs-CZ" dirty="0">
                <a:solidFill>
                  <a:schemeClr val="bg1"/>
                </a:solidFill>
                <a:latin typeface="Fira Sans" panose="020B0503050000020004" pitchFamily="34" charset="0"/>
                <a:ea typeface="Fira Sans SemiBold" panose="020B0603050000020004" pitchFamily="34" charset="0"/>
              </a:rPr>
              <a:t> se senzory snadněji nasazují</a:t>
            </a:r>
            <a:endParaRPr lang="en-US" dirty="0">
              <a:solidFill>
                <a:schemeClr val="bg1"/>
              </a:solidFill>
              <a:latin typeface="Fira Sans" panose="020B0503050000020004" pitchFamily="34" charset="0"/>
              <a:ea typeface="Fira Sans SemiBold" panose="020B06030500000200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0B92B40-FBEE-58AD-32CB-EABA85154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059"/>
            <a:ext cx="2017397" cy="4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37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13" grpId="0"/>
      <p:bldP spid="7" grpId="0"/>
      <p:bldP spid="9" grpId="0"/>
      <p:bldP spid="6" grpId="0"/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4BAAF6-7F05-10CB-479C-9F41B9853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" b="474"/>
          <a:stretch/>
        </p:blipFill>
        <p:spPr>
          <a:xfrm>
            <a:off x="603247" y="1565951"/>
            <a:ext cx="10110473" cy="433192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B3625-53D3-F5DE-E5B1-F7EA38D48C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Dashboard widget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Seznam</a:t>
            </a:r>
            <a:r>
              <a:rPr lang="en-US" dirty="0"/>
              <a:t> </a:t>
            </a:r>
            <a:r>
              <a:rPr lang="en-US" dirty="0" err="1"/>
              <a:t>výstrah</a:t>
            </a:r>
            <a:r>
              <a:rPr lang="cs-CZ" dirty="0"/>
              <a:t>					záložka s telaty				zdravotní upozornění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C186-6585-E452-A20F-8512586572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cs-CZ" dirty="0"/>
              <a:t>PC aplikace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365F2-0E17-55D7-C947-33A668765B81}"/>
              </a:ext>
            </a:extLst>
          </p:cNvPr>
          <p:cNvSpPr/>
          <p:nvPr/>
        </p:nvSpPr>
        <p:spPr>
          <a:xfrm>
            <a:off x="2127514" y="1936683"/>
            <a:ext cx="974034" cy="355600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err="1">
              <a:ln>
                <a:noFill/>
              </a:ln>
              <a:solidFill>
                <a:srgbClr val="FFFFFF"/>
              </a:solidFill>
              <a:effectLst/>
              <a:uFillTx/>
              <a:latin typeface="Fira Sans" panose="020B0503050000020004" pitchFamily="34" charset="0"/>
              <a:ea typeface="Fira Sans" panose="020B05030500000200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6CA1A-783E-A78A-C36C-2F3C415DD709}"/>
              </a:ext>
            </a:extLst>
          </p:cNvPr>
          <p:cNvSpPr/>
          <p:nvPr/>
        </p:nvSpPr>
        <p:spPr>
          <a:xfrm>
            <a:off x="6231422" y="2755610"/>
            <a:ext cx="1243798" cy="317275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FillTx/>
              <a:latin typeface="Fira Sans" panose="020B0503050000020004" pitchFamily="34" charset="0"/>
              <a:ea typeface="Fira Sans" panose="020B05030500000200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33FA404-EE60-022C-5F11-F9D24E253499}"/>
              </a:ext>
            </a:extLst>
          </p:cNvPr>
          <p:cNvSpPr/>
          <p:nvPr/>
        </p:nvSpPr>
        <p:spPr>
          <a:xfrm rot="9799518">
            <a:off x="3092819" y="1618015"/>
            <a:ext cx="3040013" cy="188784"/>
          </a:xfrm>
          <a:prstGeom prst="rightArrow">
            <a:avLst>
              <a:gd name="adj1" fmla="val 18421"/>
              <a:gd name="adj2" fmla="val 815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ADF76BF2-2C85-4502-33F9-1698282E72DF}"/>
              </a:ext>
            </a:extLst>
          </p:cNvPr>
          <p:cNvSpPr/>
          <p:nvPr/>
        </p:nvSpPr>
        <p:spPr>
          <a:xfrm rot="7084958">
            <a:off x="6523932" y="2903813"/>
            <a:ext cx="3511083" cy="175551"/>
          </a:xfrm>
          <a:prstGeom prst="rightArrow">
            <a:avLst>
              <a:gd name="adj1" fmla="val 18421"/>
              <a:gd name="adj2" fmla="val 815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066676-EECF-E2CD-1A8F-A023CE56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59"/>
            <a:ext cx="2017397" cy="4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4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06752F0-B68A-A6BB-7A67-FE468793B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825" y="108603"/>
            <a:ext cx="8617175" cy="22102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AFD7376-7DAA-DDD3-0448-1B10F4774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827" y="2223980"/>
            <a:ext cx="8617174" cy="20078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9CF582B-7F34-0CF7-DB8B-931139259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826" y="4231802"/>
            <a:ext cx="8617175" cy="262619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C0502E45-5E7A-256F-7259-5A5B79E6F1C8}"/>
              </a:ext>
            </a:extLst>
          </p:cNvPr>
          <p:cNvSpPr/>
          <p:nvPr/>
        </p:nvSpPr>
        <p:spPr>
          <a:xfrm>
            <a:off x="183006" y="1342410"/>
            <a:ext cx="3256383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spc="-73" dirty="0">
                <a:solidFill>
                  <a:srgbClr val="BE0000"/>
                </a:solidFill>
                <a:latin typeface="Arial Black"/>
                <a:sym typeface="Helvetica Neue"/>
              </a:rPr>
              <a:t>DASCHBOARD</a:t>
            </a:r>
          </a:p>
          <a:p>
            <a:pPr algn="ctr"/>
            <a:endParaRPr lang="cs-CZ" sz="3200" spc="-73" dirty="0">
              <a:solidFill>
                <a:srgbClr val="BE0000"/>
              </a:solidFill>
              <a:latin typeface="Arial Black"/>
              <a:sym typeface="Helvetica Neue"/>
            </a:endParaRPr>
          </a:p>
          <a:p>
            <a:pPr algn="ctr"/>
            <a:endParaRPr lang="cs-CZ" sz="3200" spc="-73" dirty="0">
              <a:solidFill>
                <a:srgbClr val="BE0000"/>
              </a:solidFill>
              <a:latin typeface="Arial Black"/>
              <a:sym typeface="Helvetica Neue"/>
            </a:endParaRPr>
          </a:p>
          <a:p>
            <a:pPr algn="ctr"/>
            <a:endParaRPr lang="cs-CZ" sz="3200" spc="-73" dirty="0">
              <a:solidFill>
                <a:srgbClr val="BE0000"/>
              </a:solidFill>
              <a:latin typeface="Arial Black"/>
              <a:sym typeface="Helvetica Neue"/>
            </a:endParaRPr>
          </a:p>
          <a:p>
            <a:pPr algn="ctr"/>
            <a:r>
              <a:rPr lang="cs-CZ" sz="3200" spc="-73" dirty="0">
                <a:solidFill>
                  <a:srgbClr val="BE0000"/>
                </a:solidFill>
                <a:latin typeface="Arial Black"/>
                <a:sym typeface="Helvetica Neue"/>
              </a:rPr>
              <a:t>VŠE PODSTATNÉ</a:t>
            </a:r>
          </a:p>
          <a:p>
            <a:pPr algn="ctr"/>
            <a:r>
              <a:rPr lang="cs-CZ" sz="3200" spc="-73" dirty="0">
                <a:solidFill>
                  <a:srgbClr val="BE0000"/>
                </a:solidFill>
                <a:latin typeface="Arial Black"/>
                <a:sym typeface="Helvetica Neue"/>
              </a:rPr>
              <a:t>NA JEDNÉ</a:t>
            </a:r>
          </a:p>
          <a:p>
            <a:pPr algn="ctr"/>
            <a:r>
              <a:rPr lang="cs-CZ" sz="3200" spc="-73" dirty="0">
                <a:solidFill>
                  <a:srgbClr val="BE0000"/>
                </a:solidFill>
                <a:latin typeface="Arial Black"/>
                <a:sym typeface="Helvetica Neue"/>
              </a:rPr>
              <a:t>OBRAZOVCE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2E54B5E2-3B92-AC50-71D3-ED2FD9FF1C21}"/>
              </a:ext>
            </a:extLst>
          </p:cNvPr>
          <p:cNvSpPr/>
          <p:nvPr/>
        </p:nvSpPr>
        <p:spPr>
          <a:xfrm rot="5400000">
            <a:off x="1393652" y="2469460"/>
            <a:ext cx="835089" cy="34412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312D4A4-7A4E-76D1-8E6B-1BF3FA04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059"/>
            <a:ext cx="2017397" cy="4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wManager Preview - Apps on Google Play">
            <a:extLst>
              <a:ext uri="{FF2B5EF4-FFF2-40B4-BE49-F238E27FC236}">
                <a16:creationId xmlns:a16="http://schemas.microsoft.com/office/drawing/2014/main" id="{82DFE60A-FE86-39B3-AEE6-1BD02FA6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235974"/>
            <a:ext cx="1681009" cy="168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7182D0A-0594-231D-9B49-AE49ECD1E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36" y="2"/>
            <a:ext cx="30861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054EF3-315D-C7D3-0A91-5558980F3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57" y="0"/>
            <a:ext cx="308610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DA1E8F3-1AB2-A865-5E2E-5FACC96E0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3" y="0"/>
            <a:ext cx="30861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10109D-DBC2-F96B-C747-B40F35C4F780}"/>
              </a:ext>
            </a:extLst>
          </p:cNvPr>
          <p:cNvSpPr txBox="1"/>
          <p:nvPr/>
        </p:nvSpPr>
        <p:spPr>
          <a:xfrm>
            <a:off x="196644" y="2666694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cap="none" spc="0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NOVÁ</a:t>
            </a:r>
          </a:p>
          <a:p>
            <a:r>
              <a:rPr lang="cs-CZ" sz="28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MOBILNÍ</a:t>
            </a:r>
          </a:p>
          <a:p>
            <a:r>
              <a:rPr lang="cs-CZ" sz="2800" b="1" cap="none" spc="0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APLIKACE</a:t>
            </a:r>
            <a:r>
              <a:rPr lang="cs-CZ" sz="18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DE19A3D-15B5-C69A-A531-63C3F6EDE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34" y="6404521"/>
            <a:ext cx="2017397" cy="4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C6BA798-3D5C-992F-43EB-D7DFDAE47488}"/>
              </a:ext>
            </a:extLst>
          </p:cNvPr>
          <p:cNvSpPr/>
          <p:nvPr/>
        </p:nvSpPr>
        <p:spPr>
          <a:xfrm>
            <a:off x="3816531" y="509266"/>
            <a:ext cx="4558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spc="-73" dirty="0">
                <a:solidFill>
                  <a:srgbClr val="BE0000"/>
                </a:solidFill>
                <a:latin typeface="Arial Black"/>
              </a:rPr>
              <a:t>Děkuji za pozornost.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380F295-9444-D2C3-6D2E-86CBA2D97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5" y="6053629"/>
            <a:ext cx="1359950" cy="634331"/>
          </a:xfrm>
          <a:prstGeom prst="rect">
            <a:avLst/>
          </a:prstGeom>
        </p:spPr>
      </p:pic>
      <p:pic>
        <p:nvPicPr>
          <p:cNvPr id="1026" name="Picture 2" descr="CowManager Introduces Youngstock Monitor - Premier Select Sires">
            <a:extLst>
              <a:ext uri="{FF2B5EF4-FFF2-40B4-BE49-F238E27FC236}">
                <a16:creationId xmlns:a16="http://schemas.microsoft.com/office/drawing/2014/main" id="{B3FA9D07-AE80-4597-A1B4-14EBF539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62512"/>
            <a:ext cx="81915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CB76D9B-1EBE-383A-F606-F77BB335A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14556"/>
            <a:ext cx="2017397" cy="4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7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155</Words>
  <Application>Microsoft Office PowerPoint</Application>
  <PresentationFormat>Širokoúhlá obrazovka</PresentationFormat>
  <Paragraphs>33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Arial Black</vt:lpstr>
      <vt:lpstr>Fira Sans</vt:lpstr>
      <vt:lpstr>Fira Sans Book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Jasper van der Veek</dc:creator>
  <cp:lastModifiedBy>Vaclav Lebeda</cp:lastModifiedBy>
  <cp:revision>6</cp:revision>
  <dcterms:created xsi:type="dcterms:W3CDTF">2024-11-14T15:18:50Z</dcterms:created>
  <dcterms:modified xsi:type="dcterms:W3CDTF">2025-02-18T18:16:24Z</dcterms:modified>
</cp:coreProperties>
</file>